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rcellus" charset="1" panose="020E0602050203020307"/>
      <p:regular r:id="rId10"/>
    </p:embeddedFont>
    <p:embeddedFont>
      <p:font typeface="Arial" charset="1" panose="020B0502020202020204"/>
      <p:regular r:id="rId11"/>
    </p:embeddedFont>
    <p:embeddedFont>
      <p:font typeface="Arial Bold" charset="1" panose="020B0802020202020204"/>
      <p:regular r:id="rId12"/>
    </p:embeddedFont>
    <p:embeddedFont>
      <p:font typeface="Arial Italics" charset="1" panose="020B0502020202090204"/>
      <p:regular r:id="rId13"/>
    </p:embeddedFont>
    <p:embeddedFont>
      <p:font typeface="Arial Bold Italics" charset="1" panose="020B0802020202090204"/>
      <p:regular r:id="rId14"/>
    </p:embeddedFont>
    <p:embeddedFont>
      <p:font typeface="Fira Sans Light" charset="1" panose="020B0403050000020004"/>
      <p:regular r:id="rId15"/>
    </p:embeddedFont>
    <p:embeddedFont>
      <p:font typeface="Fira Sans Light Bold" charset="1" panose="020B0503050000020004"/>
      <p:regular r:id="rId16"/>
    </p:embeddedFont>
    <p:embeddedFont>
      <p:font typeface="Fira Sans Light Italics" charset="1" panose="020B0403050000020004"/>
      <p:regular r:id="rId17"/>
    </p:embeddedFont>
    <p:embeddedFont>
      <p:font typeface="Fira Sans Light Bold Italics" charset="1" panose="020B0503050000020004"/>
      <p:regular r:id="rId18"/>
    </p:embeddedFont>
    <p:embeddedFont>
      <p:font typeface="Fira Sans Medium" charset="1" panose="020B0603050000020004"/>
      <p:regular r:id="rId19"/>
    </p:embeddedFont>
    <p:embeddedFont>
      <p:font typeface="Fira Sans Medium Bold" charset="1" panose="020B0603050000020004"/>
      <p:regular r:id="rId20"/>
    </p:embeddedFont>
    <p:embeddedFont>
      <p:font typeface="Fira Sans Medium Italics" charset="1" panose="020B0603050000020004"/>
      <p:regular r:id="rId21"/>
    </p:embeddedFont>
    <p:embeddedFont>
      <p:font typeface="Fira Sans Medium Bold Italics" charset="1" panose="020B070305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 Id="rId5" Target="../media/image5.jpeg" Type="http://schemas.openxmlformats.org/officeDocument/2006/relationships/image"/><Relationship Id="rId6" Target="../media/image3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 Id="rId5" Target="../media/image5.jpeg" Type="http://schemas.openxmlformats.org/officeDocument/2006/relationships/image"/><Relationship Id="rId6"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4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5.jpe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25225" y="1104900"/>
            <a:ext cx="15590550" cy="1820950"/>
          </a:xfrm>
          <a:prstGeom prst="rect">
            <a:avLst/>
          </a:prstGeom>
        </p:spPr>
        <p:txBody>
          <a:bodyPr anchor="t" rtlCol="false" tIns="0" lIns="0" bIns="0" rIns="0">
            <a:spAutoFit/>
          </a:bodyPr>
          <a:lstStyle/>
          <a:p>
            <a:pPr algn="ctr">
              <a:lnSpc>
                <a:spcPts val="7128"/>
              </a:lnSpc>
            </a:pPr>
            <a:r>
              <a:rPr lang="en-US" sz="6600">
                <a:solidFill>
                  <a:srgbClr val="C00000"/>
                </a:solidFill>
                <a:latin typeface="Marcellus"/>
              </a:rPr>
              <a:t>Crop Disease Detection and Soil Analysis</a:t>
            </a:r>
          </a:p>
          <a:p>
            <a:pPr algn="ctr">
              <a:lnSpc>
                <a:spcPts val="7128"/>
              </a:lnSpc>
            </a:pPr>
          </a:p>
        </p:txBody>
      </p:sp>
      <p:sp>
        <p:nvSpPr>
          <p:cNvPr name="TextBox 3" id="3"/>
          <p:cNvSpPr txBox="true"/>
          <p:nvPr/>
        </p:nvSpPr>
        <p:spPr>
          <a:xfrm rot="0">
            <a:off x="2025225" y="2626475"/>
            <a:ext cx="15590550" cy="5764368"/>
          </a:xfrm>
          <a:prstGeom prst="rect">
            <a:avLst/>
          </a:prstGeom>
        </p:spPr>
        <p:txBody>
          <a:bodyPr anchor="t" rtlCol="false" tIns="0" lIns="0" bIns="0" rIns="0">
            <a:spAutoFit/>
          </a:bodyPr>
          <a:lstStyle/>
          <a:p>
            <a:pPr algn="ctr">
              <a:lnSpc>
                <a:spcPts val="4170"/>
              </a:lnSpc>
            </a:pPr>
            <a:r>
              <a:rPr lang="en-US" sz="4200">
                <a:solidFill>
                  <a:srgbClr val="000000"/>
                </a:solidFill>
                <a:latin typeface="Fira Sans Medium"/>
              </a:rPr>
              <a:t>    Department : Information Technology</a:t>
            </a:r>
          </a:p>
          <a:p>
            <a:pPr algn="ctr">
              <a:lnSpc>
                <a:spcPts val="496"/>
              </a:lnSpc>
            </a:pPr>
            <a:r>
              <a:rPr lang="en-US" sz="500">
                <a:solidFill>
                  <a:srgbClr val="000000"/>
                </a:solidFill>
                <a:latin typeface="Fira Sans Medium"/>
              </a:rPr>
              <a:t> </a:t>
            </a:r>
          </a:p>
          <a:p>
            <a:pPr algn="ctr">
              <a:lnSpc>
                <a:spcPts val="4172"/>
              </a:lnSpc>
            </a:pPr>
            <a:r>
              <a:rPr lang="en-US" sz="4200">
                <a:solidFill>
                  <a:srgbClr val="000000"/>
                </a:solidFill>
                <a:latin typeface="Fira Sans Medium"/>
              </a:rPr>
              <a:t>Group ID: 18 </a:t>
            </a:r>
          </a:p>
          <a:p>
            <a:pPr algn="ctr">
              <a:lnSpc>
                <a:spcPts val="4172"/>
              </a:lnSpc>
            </a:pPr>
          </a:p>
          <a:p>
            <a:pPr algn="l">
              <a:lnSpc>
                <a:spcPts val="4172"/>
              </a:lnSpc>
            </a:pPr>
            <a:r>
              <a:rPr lang="en-US" sz="4200">
                <a:solidFill>
                  <a:srgbClr val="000000"/>
                </a:solidFill>
                <a:latin typeface="Fira Sans Medium"/>
              </a:rPr>
              <a:t>Group Members:</a:t>
            </a:r>
          </a:p>
          <a:p>
            <a:pPr algn="l">
              <a:lnSpc>
                <a:spcPts val="4032"/>
              </a:lnSpc>
            </a:pPr>
            <a:r>
              <a:rPr lang="en-US" sz="4200">
                <a:solidFill>
                  <a:srgbClr val="000000"/>
                </a:solidFill>
                <a:latin typeface="Fira Sans Medium"/>
              </a:rPr>
              <a:t>1. Shreeraj Rane 			(16010420086)</a:t>
            </a:r>
          </a:p>
          <a:p>
            <a:pPr algn="l">
              <a:lnSpc>
                <a:spcPts val="4032"/>
              </a:lnSpc>
            </a:pPr>
            <a:r>
              <a:rPr lang="en-US" sz="4200">
                <a:solidFill>
                  <a:srgbClr val="000000"/>
                </a:solidFill>
                <a:latin typeface="Fira Sans Medium"/>
              </a:rPr>
              <a:t>2. Surin Shah 			     (16010420087)</a:t>
            </a:r>
          </a:p>
          <a:p>
            <a:pPr algn="l">
              <a:lnSpc>
                <a:spcPts val="4032"/>
              </a:lnSpc>
            </a:pPr>
            <a:r>
              <a:rPr lang="en-US" sz="4200">
                <a:solidFill>
                  <a:srgbClr val="000000"/>
                </a:solidFill>
                <a:latin typeface="Fira Sans Medium"/>
              </a:rPr>
              <a:t>3. Mayur Bhore 				(16010420090)</a:t>
            </a:r>
          </a:p>
          <a:p>
            <a:pPr algn="l">
              <a:lnSpc>
                <a:spcPts val="4032"/>
              </a:lnSpc>
            </a:pPr>
            <a:r>
              <a:rPr lang="en-US" sz="4200">
                <a:solidFill>
                  <a:srgbClr val="000000"/>
                </a:solidFill>
                <a:latin typeface="Fira Sans Medium"/>
              </a:rPr>
              <a:t>4. Shreyas Panchikattil   (16010420096)</a:t>
            </a:r>
          </a:p>
          <a:p>
            <a:pPr algn="ctr">
              <a:lnSpc>
                <a:spcPts val="4032"/>
              </a:lnSpc>
            </a:pPr>
          </a:p>
          <a:p>
            <a:pPr algn="r">
              <a:lnSpc>
                <a:spcPts val="4032"/>
              </a:lnSpc>
            </a:pPr>
            <a:r>
              <a:rPr lang="en-US" sz="4200" spc="-167">
                <a:solidFill>
                  <a:srgbClr val="000000"/>
                </a:solidFill>
                <a:latin typeface="Fira Sans Medium"/>
              </a:rPr>
              <a:t>Group Mentor:</a:t>
            </a:r>
          </a:p>
          <a:p>
            <a:pPr algn="r">
              <a:lnSpc>
                <a:spcPts val="4032"/>
              </a:lnSpc>
            </a:pPr>
            <a:r>
              <a:rPr lang="en-US" sz="4200" spc="-167">
                <a:solidFill>
                  <a:srgbClr val="000000"/>
                </a:solidFill>
                <a:latin typeface="Fira Sans Medium"/>
              </a:rPr>
              <a:t>Prof. Chirag Desai</a:t>
            </a:r>
          </a:p>
        </p:txBody>
      </p:sp>
      <p:pic>
        <p:nvPicPr>
          <p:cNvPr name="Picture 4" id="4"/>
          <p:cNvPicPr>
            <a:picLocks noChangeAspect="true"/>
          </p:cNvPicPr>
          <p:nvPr/>
        </p:nvPicPr>
        <p:blipFill>
          <a:blip r:embed="rId2"/>
          <a:srcRect l="0" t="0" r="55894" b="0"/>
          <a:stretch>
            <a:fillRect/>
          </a:stretch>
        </p:blipFill>
        <p:spPr>
          <a:xfrm flipH="false" flipV="false" rot="0">
            <a:off x="908" y="3328"/>
            <a:ext cx="850437" cy="10283672"/>
          </a:xfrm>
          <a:prstGeom prst="rect">
            <a:avLst/>
          </a:prstGeom>
        </p:spPr>
      </p:pic>
      <p:pic>
        <p:nvPicPr>
          <p:cNvPr name="Picture 5" id="5"/>
          <p:cNvPicPr>
            <a:picLocks noChangeAspect="true"/>
          </p:cNvPicPr>
          <p:nvPr/>
        </p:nvPicPr>
        <p:blipFill>
          <a:blip r:embed="rId3"/>
          <a:srcRect l="0" t="0" r="53678" b="0"/>
          <a:stretch>
            <a:fillRect/>
          </a:stretch>
        </p:blipFill>
        <p:spPr>
          <a:xfrm flipH="false" flipV="false" rot="0">
            <a:off x="851344" y="0"/>
            <a:ext cx="314516" cy="8161020"/>
          </a:xfrm>
          <a:prstGeom prst="rect">
            <a:avLst/>
          </a:prstGeom>
        </p:spPr>
      </p:pic>
      <p:pic>
        <p:nvPicPr>
          <p:cNvPr name="Picture 6" id="6"/>
          <p:cNvPicPr>
            <a:picLocks noChangeAspect="true"/>
          </p:cNvPicPr>
          <p:nvPr/>
        </p:nvPicPr>
        <p:blipFill>
          <a:blip r:embed="rId4"/>
          <a:srcRect l="0" t="0" r="0" b="140"/>
          <a:stretch>
            <a:fillRect/>
          </a:stretch>
        </p:blipFill>
        <p:spPr>
          <a:xfrm flipH="false" flipV="false" rot="0">
            <a:off x="16252858" y="8746232"/>
            <a:ext cx="1303024" cy="971231"/>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165860" y="8743474"/>
            <a:ext cx="3983352" cy="99583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2850" y="405537"/>
            <a:ext cx="15590550" cy="2949321"/>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Overview of Implementation- Input and output of the system, Block Diagram/Work Flow Diagram/ Module Diagram</a:t>
            </a:r>
          </a:p>
          <a:p>
            <a:pPr algn="ctr">
              <a:lnSpc>
                <a:spcPts val="5832"/>
              </a:lnSpc>
            </a:pP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584930" y="3353548"/>
            <a:ext cx="14786389" cy="4807472"/>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8755" y="865989"/>
            <a:ext cx="16758750" cy="673227"/>
          </a:xfrm>
          <a:prstGeom prst="rect">
            <a:avLst/>
          </a:prstGeom>
        </p:spPr>
        <p:txBody>
          <a:bodyPr anchor="t" rtlCol="false" tIns="0" lIns="0" bIns="0" rIns="0">
            <a:spAutoFit/>
          </a:bodyPr>
          <a:lstStyle/>
          <a:p>
            <a:pPr algn="l">
              <a:lnSpc>
                <a:spcPts val="5184"/>
              </a:lnSpc>
            </a:pPr>
            <a:r>
              <a:rPr lang="en-US" sz="4800">
                <a:solidFill>
                  <a:srgbClr val="C00000"/>
                </a:solidFill>
                <a:latin typeface="Marcellus"/>
              </a:rPr>
              <a:t>            Crop Disease Detection System Flowchart</a:t>
            </a:r>
          </a:p>
        </p:txBody>
      </p:sp>
      <p:pic>
        <p:nvPicPr>
          <p:cNvPr name="Picture 3" id="3"/>
          <p:cNvPicPr>
            <a:picLocks noChangeAspect="true"/>
          </p:cNvPicPr>
          <p:nvPr/>
        </p:nvPicPr>
        <p:blipFill>
          <a:blip r:embed="rId2"/>
          <a:srcRect l="0" t="0" r="56363" b="0"/>
          <a:stretch>
            <a:fillRect/>
          </a:stretch>
        </p:blipFill>
        <p:spPr>
          <a:xfrm flipH="false" flipV="false" rot="0">
            <a:off x="17632515" y="7304"/>
            <a:ext cx="841063" cy="10279696"/>
          </a:xfrm>
          <a:prstGeom prst="rect">
            <a:avLst/>
          </a:prstGeom>
        </p:spPr>
      </p:pic>
      <p:pic>
        <p:nvPicPr>
          <p:cNvPr name="Picture 4" id="4"/>
          <p:cNvPicPr>
            <a:picLocks noChangeAspect="true"/>
          </p:cNvPicPr>
          <p:nvPr/>
        </p:nvPicPr>
        <p:blipFill>
          <a:blip r:embed="rId3"/>
          <a:srcRect l="0" t="0" r="0" b="195"/>
          <a:stretch>
            <a:fillRect/>
          </a:stretch>
        </p:blipFill>
        <p:spPr>
          <a:xfrm flipH="false" flipV="false" rot="0">
            <a:off x="347704" y="9254901"/>
            <a:ext cx="841050" cy="626850"/>
          </a:xfrm>
          <a:prstGeom prst="rect">
            <a:avLst/>
          </a:prstGeom>
        </p:spPr>
      </p:pic>
      <p:pic>
        <p:nvPicPr>
          <p:cNvPr name="Picture 5" id="5"/>
          <p:cNvPicPr>
            <a:picLocks noChangeAspect="true"/>
          </p:cNvPicPr>
          <p:nvPr/>
        </p:nvPicPr>
        <p:blipFill>
          <a:blip r:embed="rId2"/>
          <a:srcRect l="0" t="0" r="0" b="21541"/>
          <a:stretch>
            <a:fillRect/>
          </a:stretch>
        </p:blipFill>
        <p:spPr>
          <a:xfrm flipH="false" flipV="false" rot="5400000">
            <a:off x="15879646" y="-1364559"/>
            <a:ext cx="838425" cy="3508369"/>
          </a:xfrm>
          <a:prstGeom prst="rect">
            <a:avLst/>
          </a:prstGeom>
        </p:spPr>
      </p:pic>
      <p:pic>
        <p:nvPicPr>
          <p:cNvPr name="Picture 6" id="6"/>
          <p:cNvPicPr>
            <a:picLocks noChangeAspect="true"/>
          </p:cNvPicPr>
          <p:nvPr/>
        </p:nvPicPr>
        <p:blipFill>
          <a:blip r:embed="rId4"/>
          <a:srcRect l="0" t="0" r="0" b="91706"/>
          <a:stretch>
            <a:fillRect/>
          </a:stretch>
        </p:blipFill>
        <p:spPr>
          <a:xfrm flipH="false" flipV="false" rot="0">
            <a:off x="13703609" y="-29587"/>
            <a:ext cx="841065" cy="838427"/>
          </a:xfrm>
          <a:prstGeom prst="rect">
            <a:avLst/>
          </a:prstGeom>
        </p:spPr>
      </p:pic>
      <p:pic>
        <p:nvPicPr>
          <p:cNvPr name="Picture 7" id="7"/>
          <p:cNvPicPr>
            <a:picLocks noChangeAspect="true"/>
          </p:cNvPicPr>
          <p:nvPr/>
        </p:nvPicPr>
        <p:blipFill>
          <a:blip r:embed="rId5"/>
          <a:srcRect l="0" t="0" r="2" b="0"/>
          <a:stretch>
            <a:fillRect/>
          </a:stretch>
        </p:blipFill>
        <p:spPr>
          <a:xfrm flipH="false" flipV="false" rot="0">
            <a:off x="143436" y="200253"/>
            <a:ext cx="3353622" cy="838425"/>
          </a:xfrm>
          <a:prstGeom prst="rect">
            <a:avLst/>
          </a:prstGeom>
        </p:spPr>
      </p:pic>
      <p:pic>
        <p:nvPicPr>
          <p:cNvPr name="Picture 8" id="8"/>
          <p:cNvPicPr>
            <a:picLocks noChangeAspect="true"/>
          </p:cNvPicPr>
          <p:nvPr/>
        </p:nvPicPr>
        <p:blipFill>
          <a:blip r:embed="rId6"/>
          <a:srcRect l="55" t="0" r="55" b="0"/>
          <a:stretch>
            <a:fillRect/>
          </a:stretch>
        </p:blipFill>
        <p:spPr>
          <a:xfrm flipH="false" flipV="false" rot="0">
            <a:off x="6641677" y="1377300"/>
            <a:ext cx="5852906" cy="9092453"/>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52728" y="865988"/>
            <a:ext cx="10664400" cy="673227"/>
          </a:xfrm>
          <a:prstGeom prst="rect">
            <a:avLst/>
          </a:prstGeom>
        </p:spPr>
        <p:txBody>
          <a:bodyPr anchor="t" rtlCol="false" tIns="0" lIns="0" bIns="0" rIns="0">
            <a:spAutoFit/>
          </a:bodyPr>
          <a:lstStyle/>
          <a:p>
            <a:pPr algn="l">
              <a:lnSpc>
                <a:spcPts val="5184"/>
              </a:lnSpc>
            </a:pPr>
            <a:r>
              <a:rPr lang="en-US" sz="4800">
                <a:solidFill>
                  <a:srgbClr val="C00000"/>
                </a:solidFill>
                <a:latin typeface="Marcellus"/>
              </a:rPr>
              <a:t>              Soil Analysis Flowchart</a:t>
            </a:r>
          </a:p>
        </p:txBody>
      </p:sp>
      <p:pic>
        <p:nvPicPr>
          <p:cNvPr name="Picture 3" id="3"/>
          <p:cNvPicPr>
            <a:picLocks noChangeAspect="true"/>
          </p:cNvPicPr>
          <p:nvPr/>
        </p:nvPicPr>
        <p:blipFill>
          <a:blip r:embed="rId2"/>
          <a:srcRect l="0" t="0" r="56363" b="0"/>
          <a:stretch>
            <a:fillRect/>
          </a:stretch>
        </p:blipFill>
        <p:spPr>
          <a:xfrm flipH="false" flipV="false" rot="0">
            <a:off x="17632515" y="7304"/>
            <a:ext cx="841063" cy="10279694"/>
          </a:xfrm>
          <a:prstGeom prst="rect">
            <a:avLst/>
          </a:prstGeom>
        </p:spPr>
      </p:pic>
      <p:pic>
        <p:nvPicPr>
          <p:cNvPr name="Picture 4" id="4"/>
          <p:cNvPicPr>
            <a:picLocks noChangeAspect="true"/>
          </p:cNvPicPr>
          <p:nvPr/>
        </p:nvPicPr>
        <p:blipFill>
          <a:blip r:embed="rId3"/>
          <a:srcRect l="0" t="0" r="0" b="195"/>
          <a:stretch>
            <a:fillRect/>
          </a:stretch>
        </p:blipFill>
        <p:spPr>
          <a:xfrm flipH="false" flipV="false" rot="0">
            <a:off x="347704" y="9254901"/>
            <a:ext cx="841050" cy="626850"/>
          </a:xfrm>
          <a:prstGeom prst="rect">
            <a:avLst/>
          </a:prstGeom>
        </p:spPr>
      </p:pic>
      <p:pic>
        <p:nvPicPr>
          <p:cNvPr name="Picture 5" id="5"/>
          <p:cNvPicPr>
            <a:picLocks noChangeAspect="true"/>
          </p:cNvPicPr>
          <p:nvPr/>
        </p:nvPicPr>
        <p:blipFill>
          <a:blip r:embed="rId2"/>
          <a:srcRect l="0" t="0" r="0" b="21541"/>
          <a:stretch>
            <a:fillRect/>
          </a:stretch>
        </p:blipFill>
        <p:spPr>
          <a:xfrm flipH="false" flipV="false" rot="5400000">
            <a:off x="15879646" y="-1364559"/>
            <a:ext cx="838425" cy="3508369"/>
          </a:xfrm>
          <a:prstGeom prst="rect">
            <a:avLst/>
          </a:prstGeom>
        </p:spPr>
      </p:pic>
      <p:pic>
        <p:nvPicPr>
          <p:cNvPr name="Picture 6" id="6"/>
          <p:cNvPicPr>
            <a:picLocks noChangeAspect="true"/>
          </p:cNvPicPr>
          <p:nvPr/>
        </p:nvPicPr>
        <p:blipFill>
          <a:blip r:embed="rId4"/>
          <a:srcRect l="0" t="0" r="0" b="91706"/>
          <a:stretch>
            <a:fillRect/>
          </a:stretch>
        </p:blipFill>
        <p:spPr>
          <a:xfrm flipH="false" flipV="false" rot="0">
            <a:off x="13703609" y="-29587"/>
            <a:ext cx="841065" cy="838427"/>
          </a:xfrm>
          <a:prstGeom prst="rect">
            <a:avLst/>
          </a:prstGeom>
        </p:spPr>
      </p:pic>
      <p:pic>
        <p:nvPicPr>
          <p:cNvPr name="Picture 7" id="7"/>
          <p:cNvPicPr>
            <a:picLocks noChangeAspect="true"/>
          </p:cNvPicPr>
          <p:nvPr/>
        </p:nvPicPr>
        <p:blipFill>
          <a:blip r:embed="rId5"/>
          <a:srcRect l="0" t="0" r="2" b="0"/>
          <a:stretch>
            <a:fillRect/>
          </a:stretch>
        </p:blipFill>
        <p:spPr>
          <a:xfrm flipH="false" flipV="false" rot="0">
            <a:off x="143436" y="200253"/>
            <a:ext cx="3353622" cy="838425"/>
          </a:xfrm>
          <a:prstGeom prst="rect">
            <a:avLst/>
          </a:prstGeom>
        </p:spPr>
      </p:pic>
      <p:pic>
        <p:nvPicPr>
          <p:cNvPr name="Picture 8" id="8"/>
          <p:cNvPicPr>
            <a:picLocks noChangeAspect="true"/>
          </p:cNvPicPr>
          <p:nvPr/>
        </p:nvPicPr>
        <p:blipFill>
          <a:blip r:embed="rId6"/>
          <a:srcRect l="0" t="7" r="0" b="7"/>
          <a:stretch>
            <a:fillRect/>
          </a:stretch>
        </p:blipFill>
        <p:spPr>
          <a:xfrm flipH="false" flipV="false" rot="0">
            <a:off x="7099016" y="1682707"/>
            <a:ext cx="3171825" cy="8443912"/>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0918" y="687515"/>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Result and Discussion </a:t>
            </a: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28515" y="9194106"/>
            <a:ext cx="4230157" cy="1057539"/>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652778" y="4533276"/>
            <a:ext cx="4441755" cy="4441755"/>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5499602" y="4533276"/>
            <a:ext cx="4441755" cy="4441755"/>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0350932" y="4533276"/>
            <a:ext cx="4501444" cy="4501444"/>
          </a:xfrm>
          <a:prstGeom prst="rect">
            <a:avLst/>
          </a:prstGeom>
        </p:spPr>
      </p:pic>
      <p:sp>
        <p:nvSpPr>
          <p:cNvPr name="TextBox 10" id="10"/>
          <p:cNvSpPr txBox="true"/>
          <p:nvPr/>
        </p:nvSpPr>
        <p:spPr>
          <a:xfrm rot="0">
            <a:off x="1028700" y="1474660"/>
            <a:ext cx="13965235" cy="3885435"/>
          </a:xfrm>
          <a:prstGeom prst="rect">
            <a:avLst/>
          </a:prstGeom>
        </p:spPr>
        <p:txBody>
          <a:bodyPr anchor="t" rtlCol="false" tIns="0" lIns="0" bIns="0" rIns="0">
            <a:spAutoFit/>
          </a:bodyPr>
          <a:lstStyle/>
          <a:p>
            <a:pPr algn="just" marL="752124" indent="-376062" lvl="1">
              <a:lnSpc>
                <a:spcPts val="3762"/>
              </a:lnSpc>
              <a:buFont typeface="Arial"/>
              <a:buChar char="•"/>
            </a:pPr>
            <a:r>
              <a:rPr lang="en-US" sz="3483">
                <a:solidFill>
                  <a:srgbClr val="000000"/>
                </a:solidFill>
                <a:latin typeface="Fira Sans Medium"/>
              </a:rPr>
              <a:t>Accurate detection of crop diseases: The machine learning model has been taught to identify numerous diseases that affect the maize crop and fruits. To analyze crop imagery and display the results appropriately, we used computer vision. The model's high level of recall and precision enables farmers to make quick corrections.</a:t>
            </a:r>
          </a:p>
          <a:p>
            <a:pPr>
              <a:lnSpc>
                <a:spcPts val="3762"/>
              </a:lnSpc>
            </a:pPr>
          </a:p>
          <a:p>
            <a:pPr>
              <a:lnSpc>
                <a:spcPts val="4229"/>
              </a:lnSpc>
            </a:pPr>
          </a:p>
        </p:txBody>
      </p:sp>
      <p:sp>
        <p:nvSpPr>
          <p:cNvPr name="TextBox 11" id="11"/>
          <p:cNvSpPr txBox="true"/>
          <p:nvPr/>
        </p:nvSpPr>
        <p:spPr>
          <a:xfrm rot="0">
            <a:off x="1745668" y="8494998"/>
            <a:ext cx="2255974" cy="763302"/>
          </a:xfrm>
          <a:prstGeom prst="rect">
            <a:avLst/>
          </a:prstGeom>
        </p:spPr>
        <p:txBody>
          <a:bodyPr anchor="t" rtlCol="false" tIns="0" lIns="0" bIns="0" rIns="0">
            <a:spAutoFit/>
          </a:bodyPr>
          <a:lstStyle/>
          <a:p>
            <a:pPr>
              <a:lnSpc>
                <a:spcPts val="2794"/>
              </a:lnSpc>
            </a:pPr>
          </a:p>
          <a:p>
            <a:pPr>
              <a:lnSpc>
                <a:spcPts val="3141"/>
              </a:lnSpc>
            </a:pPr>
            <a:r>
              <a:rPr lang="en-US" sz="2908">
                <a:solidFill>
                  <a:srgbClr val="000000"/>
                </a:solidFill>
                <a:latin typeface="Marcellus"/>
              </a:rPr>
              <a:t>Corn/Maize</a:t>
            </a:r>
          </a:p>
        </p:txBody>
      </p:sp>
      <p:sp>
        <p:nvSpPr>
          <p:cNvPr name="TextBox 12" id="12"/>
          <p:cNvSpPr txBox="true"/>
          <p:nvPr/>
        </p:nvSpPr>
        <p:spPr>
          <a:xfrm rot="0">
            <a:off x="6594746" y="8437847"/>
            <a:ext cx="2255974" cy="756259"/>
          </a:xfrm>
          <a:prstGeom prst="rect">
            <a:avLst/>
          </a:prstGeom>
        </p:spPr>
        <p:txBody>
          <a:bodyPr anchor="t" rtlCol="false" tIns="0" lIns="0" bIns="0" rIns="0">
            <a:spAutoFit/>
          </a:bodyPr>
          <a:lstStyle/>
          <a:p>
            <a:pPr>
              <a:lnSpc>
                <a:spcPts val="2794"/>
              </a:lnSpc>
            </a:pPr>
          </a:p>
          <a:p>
            <a:pPr algn="ctr">
              <a:lnSpc>
                <a:spcPts val="3141"/>
              </a:lnSpc>
            </a:pPr>
            <a:r>
              <a:rPr lang="en-US" sz="2908">
                <a:solidFill>
                  <a:srgbClr val="000000"/>
                </a:solidFill>
                <a:latin typeface="Marcellus"/>
              </a:rPr>
              <a:t>Potato</a:t>
            </a:r>
          </a:p>
        </p:txBody>
      </p:sp>
      <p:sp>
        <p:nvSpPr>
          <p:cNvPr name="TextBox 13" id="13"/>
          <p:cNvSpPr txBox="true"/>
          <p:nvPr/>
        </p:nvSpPr>
        <p:spPr>
          <a:xfrm rot="0">
            <a:off x="11865407" y="8437847"/>
            <a:ext cx="2255974" cy="756259"/>
          </a:xfrm>
          <a:prstGeom prst="rect">
            <a:avLst/>
          </a:prstGeom>
        </p:spPr>
        <p:txBody>
          <a:bodyPr anchor="t" rtlCol="false" tIns="0" lIns="0" bIns="0" rIns="0">
            <a:spAutoFit/>
          </a:bodyPr>
          <a:lstStyle/>
          <a:p>
            <a:pPr>
              <a:lnSpc>
                <a:spcPts val="2794"/>
              </a:lnSpc>
            </a:pPr>
          </a:p>
          <a:p>
            <a:pPr algn="ctr">
              <a:lnSpc>
                <a:spcPts val="3141"/>
              </a:lnSpc>
            </a:pPr>
            <a:r>
              <a:rPr lang="en-US" sz="2908">
                <a:solidFill>
                  <a:srgbClr val="000000"/>
                </a:solidFill>
                <a:latin typeface="Marcellus"/>
              </a:rPr>
              <a:t>Apple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0918" y="687515"/>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Result and Discussion </a:t>
            </a: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3881909" y="6948414"/>
            <a:ext cx="3766099" cy="1606290"/>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8565072" y="6948414"/>
            <a:ext cx="4795590" cy="1606290"/>
          </a:xfrm>
          <a:prstGeom prst="rect">
            <a:avLst/>
          </a:prstGeom>
        </p:spPr>
      </p:pic>
      <p:sp>
        <p:nvSpPr>
          <p:cNvPr name="TextBox 9" id="9"/>
          <p:cNvSpPr txBox="true"/>
          <p:nvPr/>
        </p:nvSpPr>
        <p:spPr>
          <a:xfrm rot="0">
            <a:off x="287178" y="1714039"/>
            <a:ext cx="15486222" cy="3678373"/>
          </a:xfrm>
          <a:prstGeom prst="rect">
            <a:avLst/>
          </a:prstGeom>
        </p:spPr>
        <p:txBody>
          <a:bodyPr anchor="t" rtlCol="false" tIns="0" lIns="0" bIns="0" rIns="0">
            <a:spAutoFit/>
          </a:bodyPr>
          <a:lstStyle/>
          <a:p>
            <a:pPr algn="just" marL="834040" indent="-417020" lvl="1">
              <a:lnSpc>
                <a:spcPts val="4172"/>
              </a:lnSpc>
              <a:buFont typeface="Arial"/>
              <a:buChar char="•"/>
            </a:pPr>
            <a:r>
              <a:rPr lang="en-US" sz="3863">
                <a:solidFill>
                  <a:srgbClr val="000000"/>
                </a:solidFill>
                <a:latin typeface="Fira Sans Medium"/>
              </a:rPr>
              <a:t>Soil analysis recommendations: The technology can recommend farmers on the best crops to plant on a particular area of land. The advice will be based on a number of factors, including the amount of soil moisture, the air quality index, the pH level, the presence of particular chemicals, etc. Farmers will have a range of options that, given the conditions, are suited for growing a variety of crops.</a:t>
            </a:r>
          </a:p>
        </p:txBody>
      </p:sp>
      <p:sp>
        <p:nvSpPr>
          <p:cNvPr name="TextBox 10" id="10"/>
          <p:cNvSpPr txBox="true"/>
          <p:nvPr/>
        </p:nvSpPr>
        <p:spPr>
          <a:xfrm rot="0">
            <a:off x="2237330" y="5440037"/>
            <a:ext cx="12263668" cy="1279777"/>
          </a:xfrm>
          <a:prstGeom prst="rect">
            <a:avLst/>
          </a:prstGeom>
        </p:spPr>
        <p:txBody>
          <a:bodyPr anchor="t" rtlCol="false" tIns="0" lIns="0" bIns="0" rIns="0">
            <a:spAutoFit/>
          </a:bodyPr>
          <a:lstStyle/>
          <a:p>
            <a:pPr algn="just">
              <a:lnSpc>
                <a:spcPts val="4967"/>
              </a:lnSpc>
            </a:pPr>
            <a:r>
              <a:rPr lang="en-US" sz="4599">
                <a:solidFill>
                  <a:srgbClr val="000000"/>
                </a:solidFill>
                <a:latin typeface="Marcellus"/>
              </a:rPr>
              <a:t>We Compared two algorithms we tested which were KNN and Gradientboost Machine</a:t>
            </a:r>
          </a:p>
        </p:txBody>
      </p:sp>
      <p:sp>
        <p:nvSpPr>
          <p:cNvPr name="TextBox 11" id="11"/>
          <p:cNvSpPr txBox="true"/>
          <p:nvPr/>
        </p:nvSpPr>
        <p:spPr>
          <a:xfrm rot="0">
            <a:off x="3866501" y="8667374"/>
            <a:ext cx="3733373" cy="366254"/>
          </a:xfrm>
          <a:prstGeom prst="rect">
            <a:avLst/>
          </a:prstGeom>
        </p:spPr>
        <p:txBody>
          <a:bodyPr anchor="t" rtlCol="false" tIns="0" lIns="0" bIns="0" rIns="0">
            <a:spAutoFit/>
          </a:bodyPr>
          <a:lstStyle/>
          <a:p>
            <a:pPr algn="ctr">
              <a:lnSpc>
                <a:spcPts val="2890"/>
              </a:lnSpc>
              <a:spcBef>
                <a:spcPct val="0"/>
              </a:spcBef>
            </a:pPr>
            <a:r>
              <a:rPr lang="en-US" sz="2676">
                <a:solidFill>
                  <a:srgbClr val="000000"/>
                </a:solidFill>
                <a:latin typeface="Marcellus"/>
              </a:rPr>
              <a:t>KNN Accuracy = 97.72%</a:t>
            </a:r>
          </a:p>
        </p:txBody>
      </p:sp>
      <p:sp>
        <p:nvSpPr>
          <p:cNvPr name="TextBox 12" id="12"/>
          <p:cNvSpPr txBox="true"/>
          <p:nvPr/>
        </p:nvSpPr>
        <p:spPr>
          <a:xfrm rot="0">
            <a:off x="8824549" y="8667374"/>
            <a:ext cx="3616662" cy="729814"/>
          </a:xfrm>
          <a:prstGeom prst="rect">
            <a:avLst/>
          </a:prstGeom>
        </p:spPr>
        <p:txBody>
          <a:bodyPr anchor="t" rtlCol="false" tIns="0" lIns="0" bIns="0" rIns="0">
            <a:spAutoFit/>
          </a:bodyPr>
          <a:lstStyle/>
          <a:p>
            <a:pPr algn="ctr">
              <a:lnSpc>
                <a:spcPts val="2890"/>
              </a:lnSpc>
            </a:pPr>
            <a:r>
              <a:rPr lang="en-US" sz="2676">
                <a:solidFill>
                  <a:srgbClr val="000000"/>
                </a:solidFill>
                <a:latin typeface="Marcellus"/>
              </a:rPr>
              <a:t>Gradientboost machine</a:t>
            </a:r>
          </a:p>
          <a:p>
            <a:pPr algn="ctr">
              <a:lnSpc>
                <a:spcPts val="2890"/>
              </a:lnSpc>
              <a:spcBef>
                <a:spcPct val="0"/>
              </a:spcBef>
            </a:pPr>
            <a:r>
              <a:rPr lang="en-US" sz="2676">
                <a:solidFill>
                  <a:srgbClr val="000000"/>
                </a:solidFill>
                <a:latin typeface="Marcellus"/>
              </a:rPr>
              <a:t>Accuracy = 98.64%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657830"/>
            <a:ext cx="15590550" cy="1482471"/>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    Conclusion</a:t>
            </a:r>
          </a:p>
          <a:p>
            <a:pPr algn="ctr">
              <a:lnSpc>
                <a:spcPts val="5832"/>
              </a:lnSpc>
            </a:pP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sp>
        <p:nvSpPr>
          <p:cNvPr name="TextBox 7" id="7"/>
          <p:cNvSpPr txBox="true"/>
          <p:nvPr/>
        </p:nvSpPr>
        <p:spPr>
          <a:xfrm rot="0">
            <a:off x="325756" y="2168876"/>
            <a:ext cx="14939038" cy="5560302"/>
          </a:xfrm>
          <a:prstGeom prst="rect">
            <a:avLst/>
          </a:prstGeom>
        </p:spPr>
        <p:txBody>
          <a:bodyPr anchor="t" rtlCol="false" tIns="0" lIns="0" bIns="0" rIns="0">
            <a:spAutoFit/>
          </a:bodyPr>
          <a:lstStyle/>
          <a:p>
            <a:pPr algn="just" marL="696331" indent="-348166" lvl="1">
              <a:lnSpc>
                <a:spcPts val="3662"/>
              </a:lnSpc>
              <a:buFont typeface="Arial"/>
              <a:buChar char="•"/>
            </a:pPr>
            <a:r>
              <a:rPr lang="en-US" sz="3390" spc="-132">
                <a:solidFill>
                  <a:srgbClr val="000000"/>
                </a:solidFill>
                <a:latin typeface="Fira Sans Medium"/>
              </a:rPr>
              <a:t>The project of designing a computer vision-based website that automates disease identification in maize cultivation and using machine learning to estimate agricultural output has the potential to revolutionize the way farmers manage their crops, improve food security, and contribute to sustainable agriculture.</a:t>
            </a:r>
          </a:p>
          <a:p>
            <a:pPr algn="just">
              <a:lnSpc>
                <a:spcPts val="3662"/>
              </a:lnSpc>
            </a:pPr>
          </a:p>
          <a:p>
            <a:pPr algn="just" marL="696331" indent="-348166" lvl="1">
              <a:lnSpc>
                <a:spcPts val="3662"/>
              </a:lnSpc>
              <a:buFont typeface="Arial"/>
              <a:buChar char="•"/>
            </a:pPr>
            <a:r>
              <a:rPr lang="en-US" sz="3390" spc="-132">
                <a:solidFill>
                  <a:srgbClr val="000000"/>
                </a:solidFill>
                <a:latin typeface="Fira Sans Medium"/>
              </a:rPr>
              <a:t>The development of this website has several benefits, such as reducing the time and cost associated with traditional disease diagnosis methods, enabling timely and appropriate actions to protect crops, providing farmers with valuable information on crop selection and soil type, and improving agricultural output and profitability.</a:t>
            </a:r>
          </a:p>
          <a:p>
            <a:pPr algn="just" marL="696464" indent="-348232" lvl="1">
              <a:lnSpc>
                <a:spcPts val="366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024543"/>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Learning</a:t>
            </a: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sp>
        <p:nvSpPr>
          <p:cNvPr name="TextBox 7" id="7"/>
          <p:cNvSpPr txBox="true"/>
          <p:nvPr/>
        </p:nvSpPr>
        <p:spPr>
          <a:xfrm rot="0">
            <a:off x="325756" y="2168876"/>
            <a:ext cx="14939038" cy="5560302"/>
          </a:xfrm>
          <a:prstGeom prst="rect">
            <a:avLst/>
          </a:prstGeom>
        </p:spPr>
        <p:txBody>
          <a:bodyPr anchor="t" rtlCol="false" tIns="0" lIns="0" bIns="0" rIns="0">
            <a:spAutoFit/>
          </a:bodyPr>
          <a:lstStyle/>
          <a:p>
            <a:pPr algn="just" marL="696331" indent="-348166" lvl="1">
              <a:lnSpc>
                <a:spcPts val="3662"/>
              </a:lnSpc>
              <a:buFont typeface="Arial"/>
              <a:buChar char="•"/>
            </a:pPr>
            <a:r>
              <a:rPr lang="en-US" sz="3390" spc="-132">
                <a:solidFill>
                  <a:srgbClr val="000000"/>
                </a:solidFill>
                <a:latin typeface="Fira Sans Medium"/>
              </a:rPr>
              <a:t>In terms of learning, this project highlights the power of computer vision and machine learning in addressing real-world problems and how technology can be harnessed for the greater good. The project also underscores the importance of user-centered design, security, scalability, cross-platform compatibility, speed, and easy maintenance in building a successful and sustainable website.</a:t>
            </a:r>
          </a:p>
          <a:p>
            <a:pPr algn="just">
              <a:lnSpc>
                <a:spcPts val="3662"/>
              </a:lnSpc>
            </a:pPr>
          </a:p>
          <a:p>
            <a:pPr algn="just" marL="696331" indent="-348166" lvl="1">
              <a:lnSpc>
                <a:spcPts val="3662"/>
              </a:lnSpc>
              <a:buFont typeface="Arial"/>
              <a:buChar char="•"/>
            </a:pPr>
            <a:r>
              <a:rPr lang="en-US" sz="3390" spc="-132">
                <a:solidFill>
                  <a:srgbClr val="000000"/>
                </a:solidFill>
                <a:latin typeface="Fira Sans Medium"/>
              </a:rPr>
              <a:t>Overall, this project can serve as a blueprint for developing similar applications in other areas of agriculture, healthcare, and other industries, where technology can be used to solve complex problems and improve people's lives.</a:t>
            </a:r>
          </a:p>
          <a:p>
            <a:pPr algn="just" marL="696464" indent="-348232" lvl="1">
              <a:lnSpc>
                <a:spcPts val="366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5756" y="742866"/>
            <a:ext cx="15590550" cy="1240155"/>
          </a:xfrm>
          <a:prstGeom prst="rect">
            <a:avLst/>
          </a:prstGeom>
        </p:spPr>
        <p:txBody>
          <a:bodyPr anchor="t" rtlCol="false" tIns="0" lIns="0" bIns="0" rIns="0">
            <a:spAutoFit/>
          </a:bodyPr>
          <a:lstStyle/>
          <a:p>
            <a:pPr algn="ctr">
              <a:lnSpc>
                <a:spcPts val="4860"/>
              </a:lnSpc>
            </a:pPr>
            <a:r>
              <a:rPr lang="en-US" sz="4500">
                <a:solidFill>
                  <a:srgbClr val="C00000"/>
                </a:solidFill>
                <a:latin typeface="Marcellus"/>
              </a:rPr>
              <a:t>Implementation schedule of Mini-Project across Sem VI</a:t>
            </a:r>
          </a:p>
          <a:p>
            <a:pPr algn="ctr">
              <a:lnSpc>
                <a:spcPts val="4860"/>
              </a:lnSpc>
            </a:pP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642431" y="2062319"/>
            <a:ext cx="13530135" cy="6434846"/>
          </a:xfrm>
          <a:prstGeom prst="rect">
            <a:avLst/>
          </a:prstGeom>
        </p:spPr>
      </p:pic>
      <p:sp>
        <p:nvSpPr>
          <p:cNvPr name="TextBox 8" id="8"/>
          <p:cNvSpPr txBox="true"/>
          <p:nvPr/>
        </p:nvSpPr>
        <p:spPr>
          <a:xfrm rot="0">
            <a:off x="1890740" y="5732889"/>
            <a:ext cx="2516935" cy="2091278"/>
          </a:xfrm>
          <a:prstGeom prst="rect">
            <a:avLst/>
          </a:prstGeom>
        </p:spPr>
        <p:txBody>
          <a:bodyPr anchor="t" rtlCol="false" tIns="0" lIns="0" bIns="0" rIns="0">
            <a:spAutoFit/>
          </a:bodyPr>
          <a:lstStyle/>
          <a:p>
            <a:pPr algn="ctr">
              <a:lnSpc>
                <a:spcPts val="3316"/>
              </a:lnSpc>
              <a:spcBef>
                <a:spcPct val="0"/>
              </a:spcBef>
            </a:pPr>
            <a:r>
              <a:rPr lang="en-US" sz="3070">
                <a:solidFill>
                  <a:srgbClr val="000000"/>
                </a:solidFill>
                <a:latin typeface="Marcellus"/>
              </a:rPr>
              <a:t>10th Feb - 7th March</a:t>
            </a:r>
          </a:p>
          <a:p>
            <a:pPr algn="ctr">
              <a:lnSpc>
                <a:spcPts val="3316"/>
              </a:lnSpc>
              <a:spcBef>
                <a:spcPct val="0"/>
              </a:spcBef>
            </a:pPr>
            <a:r>
              <a:rPr lang="en-US" sz="3070">
                <a:solidFill>
                  <a:srgbClr val="000000"/>
                </a:solidFill>
                <a:latin typeface="Marcellus"/>
              </a:rPr>
              <a:t>Data gathering and Preprocessing </a:t>
            </a:r>
          </a:p>
        </p:txBody>
      </p:sp>
      <p:sp>
        <p:nvSpPr>
          <p:cNvPr name="TextBox 9" id="9"/>
          <p:cNvSpPr txBox="true"/>
          <p:nvPr/>
        </p:nvSpPr>
        <p:spPr>
          <a:xfrm rot="0">
            <a:off x="5157966" y="4795747"/>
            <a:ext cx="2965249" cy="2483348"/>
          </a:xfrm>
          <a:prstGeom prst="rect">
            <a:avLst/>
          </a:prstGeom>
        </p:spPr>
        <p:txBody>
          <a:bodyPr anchor="t" rtlCol="false" tIns="0" lIns="0" bIns="0" rIns="0">
            <a:spAutoFit/>
          </a:bodyPr>
          <a:lstStyle/>
          <a:p>
            <a:pPr algn="ctr">
              <a:lnSpc>
                <a:spcPts val="2808"/>
              </a:lnSpc>
              <a:spcBef>
                <a:spcPct val="0"/>
              </a:spcBef>
            </a:pPr>
            <a:r>
              <a:rPr lang="en-US" sz="2600">
                <a:solidFill>
                  <a:srgbClr val="000000"/>
                </a:solidFill>
                <a:latin typeface="Marcellus"/>
              </a:rPr>
              <a:t>18th March - 30th March</a:t>
            </a:r>
          </a:p>
          <a:p>
            <a:pPr algn="ctr">
              <a:lnSpc>
                <a:spcPts val="2808"/>
              </a:lnSpc>
              <a:spcBef>
                <a:spcPct val="0"/>
              </a:spcBef>
            </a:pPr>
            <a:r>
              <a:rPr lang="en-US" sz="2600">
                <a:solidFill>
                  <a:srgbClr val="000000"/>
                </a:solidFill>
                <a:latin typeface="Marcellus"/>
              </a:rPr>
              <a:t>Frontend and Model Development for disease detection feature</a:t>
            </a:r>
          </a:p>
        </p:txBody>
      </p:sp>
      <p:sp>
        <p:nvSpPr>
          <p:cNvPr name="TextBox 10" id="10"/>
          <p:cNvSpPr txBox="true"/>
          <p:nvPr/>
        </p:nvSpPr>
        <p:spPr>
          <a:xfrm rot="0">
            <a:off x="8873506" y="5518682"/>
            <a:ext cx="2561261" cy="2642338"/>
          </a:xfrm>
          <a:prstGeom prst="rect">
            <a:avLst/>
          </a:prstGeom>
        </p:spPr>
        <p:txBody>
          <a:bodyPr anchor="t" rtlCol="false" tIns="0" lIns="0" bIns="0" rIns="0">
            <a:spAutoFit/>
          </a:bodyPr>
          <a:lstStyle/>
          <a:p>
            <a:pPr algn="ctr">
              <a:lnSpc>
                <a:spcPts val="2608"/>
              </a:lnSpc>
              <a:spcBef>
                <a:spcPct val="0"/>
              </a:spcBef>
            </a:pPr>
            <a:r>
              <a:rPr lang="en-US" sz="2415">
                <a:solidFill>
                  <a:srgbClr val="000000"/>
                </a:solidFill>
                <a:latin typeface="Marcellus"/>
              </a:rPr>
              <a:t>1st April - 15th April</a:t>
            </a:r>
          </a:p>
          <a:p>
            <a:pPr algn="ctr">
              <a:lnSpc>
                <a:spcPts val="2608"/>
              </a:lnSpc>
              <a:spcBef>
                <a:spcPct val="0"/>
              </a:spcBef>
            </a:pPr>
            <a:r>
              <a:rPr lang="en-US" sz="2415">
                <a:solidFill>
                  <a:srgbClr val="000000"/>
                </a:solidFill>
                <a:latin typeface="Marcellus"/>
              </a:rPr>
              <a:t>Frontend and Model Development for Crop Recommendation feature</a:t>
            </a:r>
          </a:p>
        </p:txBody>
      </p:sp>
      <p:sp>
        <p:nvSpPr>
          <p:cNvPr name="TextBox 11" id="11"/>
          <p:cNvSpPr txBox="true"/>
          <p:nvPr/>
        </p:nvSpPr>
        <p:spPr>
          <a:xfrm rot="0">
            <a:off x="12271517" y="4926640"/>
            <a:ext cx="2665134" cy="2240612"/>
          </a:xfrm>
          <a:prstGeom prst="rect">
            <a:avLst/>
          </a:prstGeom>
        </p:spPr>
        <p:txBody>
          <a:bodyPr anchor="t" rtlCol="false" tIns="0" lIns="0" bIns="0" rIns="0">
            <a:spAutoFit/>
          </a:bodyPr>
          <a:lstStyle/>
          <a:p>
            <a:pPr algn="ctr">
              <a:lnSpc>
                <a:spcPts val="3559"/>
              </a:lnSpc>
              <a:spcBef>
                <a:spcPct val="0"/>
              </a:spcBef>
            </a:pPr>
            <a:r>
              <a:rPr lang="en-US" sz="3295">
                <a:solidFill>
                  <a:srgbClr val="000000"/>
                </a:solidFill>
                <a:latin typeface="Marcellus"/>
              </a:rPr>
              <a:t>16th April - 23rd April</a:t>
            </a:r>
          </a:p>
          <a:p>
            <a:pPr algn="ctr">
              <a:lnSpc>
                <a:spcPts val="3559"/>
              </a:lnSpc>
              <a:spcBef>
                <a:spcPct val="0"/>
              </a:spcBef>
            </a:pPr>
            <a:r>
              <a:rPr lang="en-US" sz="3295">
                <a:solidFill>
                  <a:srgbClr val="000000"/>
                </a:solidFill>
                <a:latin typeface="Marcellus"/>
              </a:rPr>
              <a:t>Backend Development and Testing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37102" y="3617410"/>
            <a:ext cx="10537500" cy="3674725"/>
          </a:xfrm>
          <a:prstGeom prst="rect">
            <a:avLst/>
          </a:prstGeom>
        </p:spPr>
        <p:txBody>
          <a:bodyPr anchor="t" rtlCol="false" tIns="0" lIns="0" bIns="0" rIns="0">
            <a:spAutoFit/>
          </a:bodyPr>
          <a:lstStyle/>
          <a:p>
            <a:pPr algn="l">
              <a:lnSpc>
                <a:spcPts val="9720"/>
              </a:lnSpc>
            </a:pPr>
            <a:r>
              <a:rPr lang="en-US" sz="9000">
                <a:solidFill>
                  <a:srgbClr val="C00000"/>
                </a:solidFill>
                <a:latin typeface="Marcellus"/>
              </a:rPr>
              <a:t>Thank You!!!</a:t>
            </a:r>
          </a:p>
        </p:txBody>
      </p:sp>
      <p:pic>
        <p:nvPicPr>
          <p:cNvPr name="Picture 3" id="3"/>
          <p:cNvPicPr>
            <a:picLocks noChangeAspect="true"/>
          </p:cNvPicPr>
          <p:nvPr/>
        </p:nvPicPr>
        <p:blipFill>
          <a:blip r:embed="rId2"/>
          <a:srcRect l="0" t="0" r="69385" b="0"/>
          <a:stretch>
            <a:fillRect/>
          </a:stretch>
        </p:blipFill>
        <p:spPr>
          <a:xfrm flipH="false" flipV="false" rot="5400000">
            <a:off x="9001548" y="793038"/>
            <a:ext cx="1053624" cy="18354999"/>
          </a:xfrm>
          <a:prstGeom prst="rect">
            <a:avLst/>
          </a:prstGeom>
        </p:spPr>
      </p:pic>
      <p:pic>
        <p:nvPicPr>
          <p:cNvPr name="Picture 4" id="4"/>
          <p:cNvPicPr>
            <a:picLocks noChangeAspect="true"/>
          </p:cNvPicPr>
          <p:nvPr/>
        </p:nvPicPr>
        <p:blipFill>
          <a:blip r:embed="rId3"/>
          <a:srcRect l="0" t="0" r="73278" b="0"/>
          <a:stretch>
            <a:fillRect/>
          </a:stretch>
        </p:blipFill>
        <p:spPr>
          <a:xfrm flipH="false" flipV="false" rot="5400000">
            <a:off x="11132595" y="2109261"/>
            <a:ext cx="311239" cy="13999570"/>
          </a:xfrm>
          <a:prstGeom prst="rect">
            <a:avLst/>
          </a:prstGeom>
        </p:spPr>
      </p:pic>
      <p:pic>
        <p:nvPicPr>
          <p:cNvPr name="Picture 5" id="5"/>
          <p:cNvPicPr>
            <a:picLocks noChangeAspect="true"/>
          </p:cNvPicPr>
          <p:nvPr/>
        </p:nvPicPr>
        <p:blipFill>
          <a:blip r:embed="rId4"/>
          <a:srcRect l="0" t="0" r="0" b="191"/>
          <a:stretch>
            <a:fillRect/>
          </a:stretch>
        </p:blipFill>
        <p:spPr>
          <a:xfrm flipH="false" flipV="false" rot="0">
            <a:off x="16266693" y="499022"/>
            <a:ext cx="1452600" cy="108270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58590" y="171651"/>
            <a:ext cx="4868602" cy="121715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627790"/>
            <a:ext cx="15590550" cy="1830475"/>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Problem Definition</a:t>
            </a: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sp>
        <p:nvSpPr>
          <p:cNvPr name="TextBox 7" id="7"/>
          <p:cNvSpPr txBox="true"/>
          <p:nvPr/>
        </p:nvSpPr>
        <p:spPr>
          <a:xfrm rot="0">
            <a:off x="325756" y="1871785"/>
            <a:ext cx="14939038" cy="7012336"/>
          </a:xfrm>
          <a:prstGeom prst="rect">
            <a:avLst/>
          </a:prstGeom>
        </p:spPr>
        <p:txBody>
          <a:bodyPr anchor="t" rtlCol="false" tIns="0" lIns="0" bIns="0" rIns="0">
            <a:spAutoFit/>
          </a:bodyPr>
          <a:lstStyle/>
          <a:p>
            <a:pPr algn="just" marL="696331" indent="-348166" lvl="1">
              <a:lnSpc>
                <a:spcPts val="3662"/>
              </a:lnSpc>
              <a:buFont typeface="Arial"/>
              <a:buChar char="•"/>
            </a:pPr>
            <a:r>
              <a:rPr lang="en-US" sz="3390" spc="-132">
                <a:solidFill>
                  <a:srgbClr val="000000"/>
                </a:solidFill>
                <a:latin typeface="Fira Sans Medium"/>
              </a:rPr>
              <a:t>This project aims to develop a computer vision-based website that can automate the identification of diseases in maize cultivation. The objective is to provide farmers with an efficient and accurate tool to protect their crops and minimize potential losses.</a:t>
            </a:r>
          </a:p>
          <a:p>
            <a:pPr algn="just">
              <a:lnSpc>
                <a:spcPts val="1080"/>
              </a:lnSpc>
            </a:pPr>
          </a:p>
          <a:p>
            <a:pPr algn="just">
              <a:lnSpc>
                <a:spcPts val="432"/>
              </a:lnSpc>
            </a:pPr>
          </a:p>
          <a:p>
            <a:pPr algn="just" marL="732074" indent="-366037" lvl="1">
              <a:lnSpc>
                <a:spcPts val="3662"/>
              </a:lnSpc>
              <a:buFont typeface="Arial"/>
              <a:buChar char="•"/>
            </a:pPr>
            <a:r>
              <a:rPr lang="en-US" sz="3390" spc="-132">
                <a:solidFill>
                  <a:srgbClr val="000000"/>
                </a:solidFill>
                <a:latin typeface="Fira Sans Medium"/>
              </a:rPr>
              <a:t>Additionally, the project proposes the use of machine learning algorithms to estimate agricultural output, which can assist farmers in selecting suitable crops based on soil type and weather conditions. </a:t>
            </a:r>
          </a:p>
          <a:p>
            <a:pPr algn="just">
              <a:lnSpc>
                <a:spcPts val="1080"/>
              </a:lnSpc>
            </a:pPr>
          </a:p>
          <a:p>
            <a:pPr algn="just" marL="732074" indent="-366037" lvl="1">
              <a:lnSpc>
                <a:spcPts val="3662"/>
              </a:lnSpc>
              <a:buFont typeface="Arial"/>
              <a:buChar char="•"/>
            </a:pPr>
            <a:r>
              <a:rPr lang="en-US" sz="3390" spc="-132">
                <a:solidFill>
                  <a:srgbClr val="000000"/>
                </a:solidFill>
                <a:latin typeface="Fira Sans Medium"/>
              </a:rPr>
              <a:t>The website aims to provide a user-friendly portal that offers farmers a one-stop-shop for information about crop selection and soil type, facilitating informed decision-making.</a:t>
            </a:r>
          </a:p>
          <a:p>
            <a:pPr algn="just">
              <a:lnSpc>
                <a:spcPts val="1080"/>
              </a:lnSpc>
            </a:pPr>
          </a:p>
          <a:p>
            <a:pPr algn="just" marL="732074" indent="-366037" lvl="1">
              <a:lnSpc>
                <a:spcPts val="3662"/>
              </a:lnSpc>
              <a:buFont typeface="Arial"/>
              <a:buChar char="•"/>
            </a:pPr>
            <a:r>
              <a:rPr lang="en-US" sz="3390" spc="-135">
                <a:solidFill>
                  <a:srgbClr val="000000"/>
                </a:solidFill>
                <a:latin typeface="Fira Sans Medium"/>
              </a:rPr>
              <a:t>Ultimately, the project aims to improve crop yield and increase profitability for farmers by providing them with advanced technology and data-driven insights.</a:t>
            </a:r>
          </a:p>
          <a:p>
            <a:pPr algn="l" marL="696464" indent="-348232" lvl="1">
              <a:lnSpc>
                <a:spcPts val="4204"/>
              </a:lnSpc>
            </a:pPr>
          </a:p>
          <a:p>
            <a:pPr algn="just" marL="696464" indent="-348232" lvl="1">
              <a:lnSpc>
                <a:spcPts val="366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3" id="3"/>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4" id="4"/>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00502" y="1501232"/>
            <a:ext cx="14903386" cy="7284536"/>
          </a:xfrm>
          <a:prstGeom prst="rect">
            <a:avLst/>
          </a:prstGeom>
        </p:spPr>
      </p:pic>
      <p:sp>
        <p:nvSpPr>
          <p:cNvPr name="TextBox 7" id="7"/>
          <p:cNvSpPr txBox="true"/>
          <p:nvPr/>
        </p:nvSpPr>
        <p:spPr>
          <a:xfrm rot="0">
            <a:off x="564851" y="504226"/>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Background 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3" id="3"/>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4" id="4"/>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64851" y="1437756"/>
            <a:ext cx="14939038" cy="7209211"/>
          </a:xfrm>
          <a:prstGeom prst="rect">
            <a:avLst/>
          </a:prstGeom>
        </p:spPr>
      </p:pic>
      <p:sp>
        <p:nvSpPr>
          <p:cNvPr name="TextBox 7" id="7"/>
          <p:cNvSpPr txBox="true"/>
          <p:nvPr/>
        </p:nvSpPr>
        <p:spPr>
          <a:xfrm rot="0">
            <a:off x="564851" y="504226"/>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Background 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3" id="3"/>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4" id="4"/>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64851" y="1620712"/>
            <a:ext cx="14939038" cy="7210739"/>
          </a:xfrm>
          <a:prstGeom prst="rect">
            <a:avLst/>
          </a:prstGeom>
        </p:spPr>
      </p:pic>
      <p:sp>
        <p:nvSpPr>
          <p:cNvPr name="TextBox 7" id="7"/>
          <p:cNvSpPr txBox="true"/>
          <p:nvPr/>
        </p:nvSpPr>
        <p:spPr>
          <a:xfrm rot="0">
            <a:off x="564851" y="504226"/>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Background 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3" id="3"/>
          <p:cNvPicPr>
            <a:picLocks noChangeAspect="true"/>
          </p:cNvPicPr>
          <p:nvPr/>
        </p:nvPicPr>
        <p:blipFill>
          <a:blip r:embed="rId3"/>
          <a:srcRect l="0" t="0" r="0" b="13841"/>
          <a:stretch>
            <a:fillRect/>
          </a:stretch>
        </p:blipFill>
        <p:spPr>
          <a:xfrm flipH="false" flipV="false" rot="0">
            <a:off x="15635934" y="1156046"/>
            <a:ext cx="788068" cy="8161020"/>
          </a:xfrm>
          <a:prstGeom prst="rect">
            <a:avLst/>
          </a:prstGeom>
        </p:spPr>
      </p:pic>
      <p:pic>
        <p:nvPicPr>
          <p:cNvPr name="Picture 4" id="4"/>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16986" y="9000238"/>
            <a:ext cx="4193454" cy="1048364"/>
          </a:xfrm>
          <a:prstGeom prst="rect">
            <a:avLst/>
          </a:prstGeom>
        </p:spPr>
      </p:pic>
      <p:grpSp>
        <p:nvGrpSpPr>
          <p:cNvPr name="Group 6" id="6"/>
          <p:cNvGrpSpPr/>
          <p:nvPr/>
        </p:nvGrpSpPr>
        <p:grpSpPr>
          <a:xfrm rot="0">
            <a:off x="1850865" y="3319629"/>
            <a:ext cx="1159205" cy="1166071"/>
            <a:chOff x="0" y="0"/>
            <a:chExt cx="1902621" cy="1913890"/>
          </a:xfrm>
        </p:grpSpPr>
        <p:sp>
          <p:nvSpPr>
            <p:cNvPr name="Freeform 7" id="7"/>
            <p:cNvSpPr/>
            <p:nvPr/>
          </p:nvSpPr>
          <p:spPr>
            <a:xfrm flipH="false" flipV="false">
              <a:off x="0" y="0"/>
              <a:ext cx="1902621" cy="1913890"/>
            </a:xfrm>
            <a:custGeom>
              <a:avLst/>
              <a:gdLst/>
              <a:ahLst/>
              <a:cxnLst/>
              <a:rect r="r" b="b" t="t" l="l"/>
              <a:pathLst>
                <a:path h="1913890" w="1902621">
                  <a:moveTo>
                    <a:pt x="1778161" y="1913890"/>
                  </a:moveTo>
                  <a:lnTo>
                    <a:pt x="124460" y="1913890"/>
                  </a:lnTo>
                  <a:cubicBezTo>
                    <a:pt x="55880" y="1913890"/>
                    <a:pt x="0" y="1858010"/>
                    <a:pt x="0" y="1789430"/>
                  </a:cubicBezTo>
                  <a:lnTo>
                    <a:pt x="0" y="124460"/>
                  </a:lnTo>
                  <a:cubicBezTo>
                    <a:pt x="0" y="55880"/>
                    <a:pt x="55880" y="0"/>
                    <a:pt x="124460" y="0"/>
                  </a:cubicBezTo>
                  <a:lnTo>
                    <a:pt x="1778161" y="0"/>
                  </a:lnTo>
                  <a:cubicBezTo>
                    <a:pt x="1846741" y="0"/>
                    <a:pt x="1902621" y="55880"/>
                    <a:pt x="1902621" y="124460"/>
                  </a:cubicBezTo>
                  <a:lnTo>
                    <a:pt x="1902621" y="1789430"/>
                  </a:lnTo>
                  <a:cubicBezTo>
                    <a:pt x="1902621" y="1858010"/>
                    <a:pt x="1846741" y="1913890"/>
                    <a:pt x="1778161" y="1913890"/>
                  </a:cubicBezTo>
                  <a:close/>
                </a:path>
              </a:pathLst>
            </a:custGeom>
            <a:solidFill>
              <a:srgbClr val="E9DEFF"/>
            </a:solidFill>
          </p:spPr>
        </p:sp>
      </p:grpSp>
      <p:grpSp>
        <p:nvGrpSpPr>
          <p:cNvPr name="Group 8" id="8"/>
          <p:cNvGrpSpPr/>
          <p:nvPr/>
        </p:nvGrpSpPr>
        <p:grpSpPr>
          <a:xfrm rot="0">
            <a:off x="7566029" y="3243900"/>
            <a:ext cx="1168697" cy="1168697"/>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name="Group 10" id="10"/>
          <p:cNvGrpSpPr/>
          <p:nvPr/>
        </p:nvGrpSpPr>
        <p:grpSpPr>
          <a:xfrm rot="0">
            <a:off x="12368313" y="3319629"/>
            <a:ext cx="1266055" cy="1266055"/>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966039" y="3452750"/>
            <a:ext cx="928856" cy="899829"/>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765420" y="3459427"/>
            <a:ext cx="769916" cy="752593"/>
          </a:xfrm>
          <a:prstGeom prst="rect">
            <a:avLst/>
          </a:prstGeom>
        </p:spPr>
      </p:pic>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516665" y="3464164"/>
            <a:ext cx="969350" cy="969350"/>
          </a:xfrm>
          <a:prstGeom prst="rect">
            <a:avLst/>
          </a:prstGeom>
        </p:spPr>
      </p:pic>
      <p:sp>
        <p:nvSpPr>
          <p:cNvPr name="TextBox 15" id="15"/>
          <p:cNvSpPr txBox="true"/>
          <p:nvPr/>
        </p:nvSpPr>
        <p:spPr>
          <a:xfrm rot="0">
            <a:off x="0" y="687514"/>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Scope (Functional Requirements)</a:t>
            </a:r>
          </a:p>
        </p:txBody>
      </p:sp>
      <p:sp>
        <p:nvSpPr>
          <p:cNvPr name="TextBox 16" id="16"/>
          <p:cNvSpPr txBox="true"/>
          <p:nvPr/>
        </p:nvSpPr>
        <p:spPr>
          <a:xfrm rot="0">
            <a:off x="460771" y="4567337"/>
            <a:ext cx="4950239" cy="389639"/>
          </a:xfrm>
          <a:prstGeom prst="rect">
            <a:avLst/>
          </a:prstGeom>
        </p:spPr>
        <p:txBody>
          <a:bodyPr anchor="t" rtlCol="false" tIns="0" lIns="0" bIns="0" rIns="0">
            <a:spAutoFit/>
          </a:bodyPr>
          <a:lstStyle/>
          <a:p>
            <a:pPr>
              <a:lnSpc>
                <a:spcPts val="3120"/>
              </a:lnSpc>
            </a:pPr>
            <a:r>
              <a:rPr lang="en-US" sz="2400">
                <a:solidFill>
                  <a:srgbClr val="000000"/>
                </a:solidFill>
                <a:latin typeface="Fira Sans Light Bold"/>
              </a:rPr>
              <a:t>Disease Detection and Diagnosis</a:t>
            </a:r>
          </a:p>
        </p:txBody>
      </p:sp>
      <p:sp>
        <p:nvSpPr>
          <p:cNvPr name="TextBox 17" id="17"/>
          <p:cNvSpPr txBox="true"/>
          <p:nvPr/>
        </p:nvSpPr>
        <p:spPr>
          <a:xfrm rot="0">
            <a:off x="572998" y="5108114"/>
            <a:ext cx="4196783" cy="1191432"/>
          </a:xfrm>
          <a:prstGeom prst="rect">
            <a:avLst/>
          </a:prstGeom>
        </p:spPr>
        <p:txBody>
          <a:bodyPr anchor="t" rtlCol="false" tIns="0" lIns="0" bIns="0" rIns="0">
            <a:spAutoFit/>
          </a:bodyPr>
          <a:lstStyle/>
          <a:p>
            <a:pPr algn="just">
              <a:lnSpc>
                <a:spcPts val="2400"/>
              </a:lnSpc>
            </a:pPr>
            <a:r>
              <a:rPr lang="en-US" sz="1600">
                <a:solidFill>
                  <a:srgbClr val="000000">
                    <a:alpha val="80000"/>
                  </a:srgbClr>
                </a:solidFill>
                <a:latin typeface="Fira Sans Light"/>
              </a:rPr>
              <a:t>The website should be able to analyze images of crops and accurately identify the presence of diseases.</a:t>
            </a:r>
          </a:p>
          <a:p>
            <a:pPr algn="just">
              <a:lnSpc>
                <a:spcPts val="2400"/>
              </a:lnSpc>
            </a:pPr>
          </a:p>
        </p:txBody>
      </p:sp>
      <p:sp>
        <p:nvSpPr>
          <p:cNvPr name="TextBox 18" id="18"/>
          <p:cNvSpPr txBox="true"/>
          <p:nvPr/>
        </p:nvSpPr>
        <p:spPr>
          <a:xfrm rot="0">
            <a:off x="5992035" y="4576588"/>
            <a:ext cx="4829170" cy="390452"/>
          </a:xfrm>
          <a:prstGeom prst="rect">
            <a:avLst/>
          </a:prstGeom>
        </p:spPr>
        <p:txBody>
          <a:bodyPr anchor="t" rtlCol="false" tIns="0" lIns="0" bIns="0" rIns="0">
            <a:spAutoFit/>
          </a:bodyPr>
          <a:lstStyle/>
          <a:p>
            <a:pPr>
              <a:lnSpc>
                <a:spcPts val="3127"/>
              </a:lnSpc>
            </a:pPr>
            <a:r>
              <a:rPr lang="en-US" sz="2405">
                <a:solidFill>
                  <a:srgbClr val="000000"/>
                </a:solidFill>
                <a:latin typeface="Fira Sans Light Bold"/>
              </a:rPr>
              <a:t>Customized Treatment Options</a:t>
            </a:r>
          </a:p>
        </p:txBody>
      </p:sp>
      <p:sp>
        <p:nvSpPr>
          <p:cNvPr name="TextBox 19" id="19"/>
          <p:cNvSpPr txBox="true"/>
          <p:nvPr/>
        </p:nvSpPr>
        <p:spPr>
          <a:xfrm rot="0">
            <a:off x="6047261" y="5061585"/>
            <a:ext cx="4206234" cy="1493472"/>
          </a:xfrm>
          <a:prstGeom prst="rect">
            <a:avLst/>
          </a:prstGeom>
        </p:spPr>
        <p:txBody>
          <a:bodyPr anchor="t" rtlCol="false" tIns="0" lIns="0" bIns="0" rIns="0">
            <a:spAutoFit/>
          </a:bodyPr>
          <a:lstStyle/>
          <a:p>
            <a:pPr algn="just">
              <a:lnSpc>
                <a:spcPts val="2405"/>
              </a:lnSpc>
            </a:pPr>
            <a:r>
              <a:rPr lang="en-US" sz="1603">
                <a:solidFill>
                  <a:srgbClr val="000000">
                    <a:alpha val="80000"/>
                  </a:srgbClr>
                </a:solidFill>
                <a:latin typeface="Fira Sans Light"/>
              </a:rPr>
              <a:t>The website should be able to provide information on the type of disease identified and recommend appropriate treatment options.</a:t>
            </a:r>
          </a:p>
          <a:p>
            <a:pPr algn="just">
              <a:lnSpc>
                <a:spcPts val="2405"/>
              </a:lnSpc>
            </a:pPr>
          </a:p>
        </p:txBody>
      </p:sp>
      <p:sp>
        <p:nvSpPr>
          <p:cNvPr name="TextBox 20" id="20"/>
          <p:cNvSpPr txBox="true"/>
          <p:nvPr/>
        </p:nvSpPr>
        <p:spPr>
          <a:xfrm rot="0">
            <a:off x="11403830" y="4676771"/>
            <a:ext cx="4556633" cy="420598"/>
          </a:xfrm>
          <a:prstGeom prst="rect">
            <a:avLst/>
          </a:prstGeom>
        </p:spPr>
        <p:txBody>
          <a:bodyPr anchor="t" rtlCol="false" tIns="0" lIns="0" bIns="0" rIns="0">
            <a:spAutoFit/>
          </a:bodyPr>
          <a:lstStyle/>
          <a:p>
            <a:pPr>
              <a:lnSpc>
                <a:spcPts val="3388"/>
              </a:lnSpc>
            </a:pPr>
            <a:r>
              <a:rPr lang="en-US" sz="2606">
                <a:solidFill>
                  <a:srgbClr val="000000"/>
                </a:solidFill>
                <a:latin typeface="Fira Sans Light Bold"/>
              </a:rPr>
              <a:t>Smarter Crop Selection</a:t>
            </a:r>
          </a:p>
        </p:txBody>
      </p:sp>
      <p:sp>
        <p:nvSpPr>
          <p:cNvPr name="TextBox 21" id="21"/>
          <p:cNvSpPr txBox="true"/>
          <p:nvPr/>
        </p:nvSpPr>
        <p:spPr>
          <a:xfrm rot="0">
            <a:off x="10812094" y="5266367"/>
            <a:ext cx="4556633" cy="1288690"/>
          </a:xfrm>
          <a:prstGeom prst="rect">
            <a:avLst/>
          </a:prstGeom>
        </p:spPr>
        <p:txBody>
          <a:bodyPr anchor="t" rtlCol="false" tIns="0" lIns="0" bIns="0" rIns="0">
            <a:spAutoFit/>
          </a:bodyPr>
          <a:lstStyle/>
          <a:p>
            <a:pPr algn="just">
              <a:lnSpc>
                <a:spcPts val="2606"/>
              </a:lnSpc>
            </a:pPr>
            <a:r>
              <a:rPr lang="en-US" sz="1737">
                <a:solidFill>
                  <a:srgbClr val="000000">
                    <a:alpha val="80000"/>
                  </a:srgbClr>
                </a:solidFill>
                <a:latin typeface="Fira Sans Light"/>
              </a:rPr>
              <a:t>The website should provide farmers with information on crop selection based on soil type and weather conditions.</a:t>
            </a:r>
          </a:p>
          <a:p>
            <a:pPr algn="just">
              <a:lnSpc>
                <a:spcPts val="260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3" id="3"/>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4" id="4"/>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16986" y="9000238"/>
            <a:ext cx="4193454" cy="1048364"/>
          </a:xfrm>
          <a:prstGeom prst="rect">
            <a:avLst/>
          </a:prstGeom>
        </p:spPr>
      </p:pic>
      <p:grpSp>
        <p:nvGrpSpPr>
          <p:cNvPr name="Group 6" id="6"/>
          <p:cNvGrpSpPr/>
          <p:nvPr/>
        </p:nvGrpSpPr>
        <p:grpSpPr>
          <a:xfrm rot="0">
            <a:off x="2313713" y="2163583"/>
            <a:ext cx="1071578" cy="1077925"/>
            <a:chOff x="0" y="0"/>
            <a:chExt cx="1902621" cy="1913890"/>
          </a:xfrm>
        </p:grpSpPr>
        <p:sp>
          <p:nvSpPr>
            <p:cNvPr name="Freeform 7" id="7"/>
            <p:cNvSpPr/>
            <p:nvPr/>
          </p:nvSpPr>
          <p:spPr>
            <a:xfrm flipH="false" flipV="false">
              <a:off x="0" y="0"/>
              <a:ext cx="1902621" cy="1913890"/>
            </a:xfrm>
            <a:custGeom>
              <a:avLst/>
              <a:gdLst/>
              <a:ahLst/>
              <a:cxnLst/>
              <a:rect r="r" b="b" t="t" l="l"/>
              <a:pathLst>
                <a:path h="1913890" w="1902621">
                  <a:moveTo>
                    <a:pt x="1778161" y="1913890"/>
                  </a:moveTo>
                  <a:lnTo>
                    <a:pt x="124460" y="1913890"/>
                  </a:lnTo>
                  <a:cubicBezTo>
                    <a:pt x="55880" y="1913890"/>
                    <a:pt x="0" y="1858010"/>
                    <a:pt x="0" y="1789430"/>
                  </a:cubicBezTo>
                  <a:lnTo>
                    <a:pt x="0" y="124460"/>
                  </a:lnTo>
                  <a:cubicBezTo>
                    <a:pt x="0" y="55880"/>
                    <a:pt x="55880" y="0"/>
                    <a:pt x="124460" y="0"/>
                  </a:cubicBezTo>
                  <a:lnTo>
                    <a:pt x="1778161" y="0"/>
                  </a:lnTo>
                  <a:cubicBezTo>
                    <a:pt x="1846741" y="0"/>
                    <a:pt x="1902621" y="55880"/>
                    <a:pt x="1902621" y="124460"/>
                  </a:cubicBezTo>
                  <a:lnTo>
                    <a:pt x="1902621" y="1789430"/>
                  </a:lnTo>
                  <a:cubicBezTo>
                    <a:pt x="1902621" y="1858010"/>
                    <a:pt x="1846741" y="1913890"/>
                    <a:pt x="1778161" y="1913890"/>
                  </a:cubicBezTo>
                  <a:close/>
                </a:path>
              </a:pathLst>
            </a:custGeom>
            <a:solidFill>
              <a:srgbClr val="E9DEFF"/>
            </a:solidFill>
          </p:spPr>
        </p:sp>
      </p:grpSp>
      <p:grpSp>
        <p:nvGrpSpPr>
          <p:cNvPr name="Group 8" id="8"/>
          <p:cNvGrpSpPr/>
          <p:nvPr/>
        </p:nvGrpSpPr>
        <p:grpSpPr>
          <a:xfrm rot="0">
            <a:off x="7581245" y="2087854"/>
            <a:ext cx="1077925" cy="1077925"/>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name="Group 10" id="10"/>
          <p:cNvGrpSpPr/>
          <p:nvPr/>
        </p:nvGrpSpPr>
        <p:grpSpPr>
          <a:xfrm rot="0">
            <a:off x="12274532" y="2163583"/>
            <a:ext cx="1077925" cy="1077925"/>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name="Group 12" id="12"/>
          <p:cNvGrpSpPr/>
          <p:nvPr/>
        </p:nvGrpSpPr>
        <p:grpSpPr>
          <a:xfrm rot="0">
            <a:off x="3952004" y="5696072"/>
            <a:ext cx="1077925" cy="1077925"/>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grpSp>
        <p:nvGrpSpPr>
          <p:cNvPr name="Group 14" id="14"/>
          <p:cNvGrpSpPr/>
          <p:nvPr/>
        </p:nvGrpSpPr>
        <p:grpSpPr>
          <a:xfrm rot="0">
            <a:off x="10701856" y="5696072"/>
            <a:ext cx="1077925" cy="1077925"/>
            <a:chOff x="0" y="0"/>
            <a:chExt cx="1913890" cy="1913890"/>
          </a:xfrm>
        </p:grpSpPr>
        <p:sp>
          <p:nvSpPr>
            <p:cNvPr name="Freeform 15" id="15"/>
            <p:cNvSpPr/>
            <p:nvPr/>
          </p:nvSpPr>
          <p:spPr>
            <a:xfrm flipH="false" flipV="false">
              <a:off x="0" y="0"/>
              <a:ext cx="1913890" cy="1913890"/>
            </a:xfrm>
            <a:custGeom>
              <a:avLst/>
              <a:gdLst/>
              <a:ahLst/>
              <a:cxnLst/>
              <a:rect r="r" b="b" t="t" l="l"/>
              <a:pathLst>
                <a:path h="1913890" w="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E9DEFF"/>
            </a:solidFill>
          </p:spPr>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67116" y="2321210"/>
            <a:ext cx="764773" cy="756169"/>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715001" y="2194019"/>
            <a:ext cx="810412" cy="865594"/>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416765" y="2384391"/>
            <a:ext cx="793458" cy="629807"/>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4090808" y="5834876"/>
            <a:ext cx="800316" cy="800316"/>
          </a:xfrm>
          <a:prstGeom prst="rect">
            <a:avLst/>
          </a:prstGeom>
        </p:spPr>
      </p:pic>
      <p:pic>
        <p:nvPicPr>
          <p:cNvPr name="Picture 20" id="2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0884839" y="5811250"/>
            <a:ext cx="711958" cy="847569"/>
          </a:xfrm>
          <a:prstGeom prst="rect">
            <a:avLst/>
          </a:prstGeom>
        </p:spPr>
      </p:pic>
      <p:sp>
        <p:nvSpPr>
          <p:cNvPr name="TextBox 21" id="21"/>
          <p:cNvSpPr txBox="true"/>
          <p:nvPr/>
        </p:nvSpPr>
        <p:spPr>
          <a:xfrm rot="0">
            <a:off x="324932" y="710158"/>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Scope (Non-Functional Requirements)</a:t>
            </a:r>
          </a:p>
        </p:txBody>
      </p:sp>
      <p:sp>
        <p:nvSpPr>
          <p:cNvPr name="TextBox 22" id="22"/>
          <p:cNvSpPr txBox="true"/>
          <p:nvPr/>
        </p:nvSpPr>
        <p:spPr>
          <a:xfrm rot="0">
            <a:off x="1604398" y="3360145"/>
            <a:ext cx="4576039" cy="362345"/>
          </a:xfrm>
          <a:prstGeom prst="rect">
            <a:avLst/>
          </a:prstGeom>
        </p:spPr>
        <p:txBody>
          <a:bodyPr anchor="t" rtlCol="false" tIns="0" lIns="0" bIns="0" rIns="0">
            <a:spAutoFit/>
          </a:bodyPr>
          <a:lstStyle/>
          <a:p>
            <a:pPr>
              <a:lnSpc>
                <a:spcPts val="2884"/>
              </a:lnSpc>
            </a:pPr>
            <a:r>
              <a:rPr lang="en-US" sz="2218">
                <a:solidFill>
                  <a:srgbClr val="000000"/>
                </a:solidFill>
                <a:latin typeface="Fira Sans Light Bold"/>
              </a:rPr>
              <a:t>Security and Privacy</a:t>
            </a:r>
          </a:p>
        </p:txBody>
      </p:sp>
      <p:sp>
        <p:nvSpPr>
          <p:cNvPr name="TextBox 23" id="23"/>
          <p:cNvSpPr txBox="true"/>
          <p:nvPr/>
        </p:nvSpPr>
        <p:spPr>
          <a:xfrm rot="0">
            <a:off x="1132444" y="3812552"/>
            <a:ext cx="3879539" cy="829464"/>
          </a:xfrm>
          <a:prstGeom prst="rect">
            <a:avLst/>
          </a:prstGeom>
        </p:spPr>
        <p:txBody>
          <a:bodyPr anchor="t" rtlCol="false" tIns="0" lIns="0" bIns="0" rIns="0">
            <a:spAutoFit/>
          </a:bodyPr>
          <a:lstStyle/>
          <a:p>
            <a:pPr algn="just">
              <a:lnSpc>
                <a:spcPts val="2218"/>
              </a:lnSpc>
            </a:pPr>
            <a:r>
              <a:rPr lang="en-US" sz="1479">
                <a:solidFill>
                  <a:srgbClr val="000000">
                    <a:alpha val="80000"/>
                  </a:srgbClr>
                </a:solidFill>
                <a:latin typeface="Fira Sans Light"/>
              </a:rPr>
              <a:t>The website should be secure and protect the privacy of users.</a:t>
            </a:r>
          </a:p>
          <a:p>
            <a:pPr algn="just">
              <a:lnSpc>
                <a:spcPts val="2218"/>
              </a:lnSpc>
            </a:pPr>
          </a:p>
        </p:txBody>
      </p:sp>
      <p:sp>
        <p:nvSpPr>
          <p:cNvPr name="TextBox 24" id="24"/>
          <p:cNvSpPr txBox="true"/>
          <p:nvPr/>
        </p:nvSpPr>
        <p:spPr>
          <a:xfrm rot="0">
            <a:off x="6349591" y="3360145"/>
            <a:ext cx="4454092" cy="362345"/>
          </a:xfrm>
          <a:prstGeom prst="rect">
            <a:avLst/>
          </a:prstGeom>
        </p:spPr>
        <p:txBody>
          <a:bodyPr anchor="t" rtlCol="false" tIns="0" lIns="0" bIns="0" rIns="0">
            <a:spAutoFit/>
          </a:bodyPr>
          <a:lstStyle/>
          <a:p>
            <a:pPr>
              <a:lnSpc>
                <a:spcPts val="2884"/>
              </a:lnSpc>
            </a:pPr>
            <a:r>
              <a:rPr lang="en-US" sz="2218">
                <a:solidFill>
                  <a:srgbClr val="000000"/>
                </a:solidFill>
                <a:latin typeface="Fira Sans Light Bold"/>
              </a:rPr>
              <a:t>Scalability and Performance</a:t>
            </a:r>
          </a:p>
        </p:txBody>
      </p:sp>
      <p:sp>
        <p:nvSpPr>
          <p:cNvPr name="TextBox 25" id="25"/>
          <p:cNvSpPr txBox="true"/>
          <p:nvPr/>
        </p:nvSpPr>
        <p:spPr>
          <a:xfrm rot="0">
            <a:off x="6180438" y="3759922"/>
            <a:ext cx="3879539" cy="1381914"/>
          </a:xfrm>
          <a:prstGeom prst="rect">
            <a:avLst/>
          </a:prstGeom>
        </p:spPr>
        <p:txBody>
          <a:bodyPr anchor="t" rtlCol="false" tIns="0" lIns="0" bIns="0" rIns="0">
            <a:spAutoFit/>
          </a:bodyPr>
          <a:lstStyle/>
          <a:p>
            <a:pPr algn="just">
              <a:lnSpc>
                <a:spcPts val="2218"/>
              </a:lnSpc>
            </a:pPr>
            <a:r>
              <a:rPr lang="en-US" sz="1479">
                <a:solidFill>
                  <a:srgbClr val="000000">
                    <a:alpha val="80000"/>
                  </a:srgbClr>
                </a:solidFill>
                <a:latin typeface="Fira Sans Light"/>
              </a:rPr>
              <a:t>The website should be able to handle a large volume of data and user requests without experiencing downtime or performance issues.</a:t>
            </a:r>
          </a:p>
          <a:p>
            <a:pPr algn="just">
              <a:lnSpc>
                <a:spcPts val="2218"/>
              </a:lnSpc>
            </a:pPr>
          </a:p>
        </p:txBody>
      </p:sp>
      <p:sp>
        <p:nvSpPr>
          <p:cNvPr name="TextBox 26" id="26"/>
          <p:cNvSpPr txBox="true"/>
          <p:nvPr/>
        </p:nvSpPr>
        <p:spPr>
          <a:xfrm rot="0">
            <a:off x="10975134" y="3360145"/>
            <a:ext cx="3879539" cy="362345"/>
          </a:xfrm>
          <a:prstGeom prst="rect">
            <a:avLst/>
          </a:prstGeom>
        </p:spPr>
        <p:txBody>
          <a:bodyPr anchor="t" rtlCol="false" tIns="0" lIns="0" bIns="0" rIns="0">
            <a:spAutoFit/>
          </a:bodyPr>
          <a:lstStyle/>
          <a:p>
            <a:pPr>
              <a:lnSpc>
                <a:spcPts val="2884"/>
              </a:lnSpc>
            </a:pPr>
            <a:r>
              <a:rPr lang="en-US" sz="2218">
                <a:solidFill>
                  <a:srgbClr val="000000"/>
                </a:solidFill>
                <a:latin typeface="Fira Sans Light Bold"/>
              </a:rPr>
              <a:t>Cross-Platform Compatibility</a:t>
            </a:r>
          </a:p>
        </p:txBody>
      </p:sp>
      <p:sp>
        <p:nvSpPr>
          <p:cNvPr name="TextBox 27" id="27"/>
          <p:cNvSpPr txBox="true"/>
          <p:nvPr/>
        </p:nvSpPr>
        <p:spPr>
          <a:xfrm rot="0">
            <a:off x="10949560" y="3812552"/>
            <a:ext cx="3879539" cy="829464"/>
          </a:xfrm>
          <a:prstGeom prst="rect">
            <a:avLst/>
          </a:prstGeom>
        </p:spPr>
        <p:txBody>
          <a:bodyPr anchor="t" rtlCol="false" tIns="0" lIns="0" bIns="0" rIns="0">
            <a:spAutoFit/>
          </a:bodyPr>
          <a:lstStyle/>
          <a:p>
            <a:pPr algn="just">
              <a:lnSpc>
                <a:spcPts val="2218"/>
              </a:lnSpc>
            </a:pPr>
            <a:r>
              <a:rPr lang="en-US" sz="1479">
                <a:solidFill>
                  <a:srgbClr val="000000">
                    <a:alpha val="80000"/>
                  </a:srgbClr>
                </a:solidFill>
                <a:latin typeface="Fira Sans Light"/>
              </a:rPr>
              <a:t>The website should be accessible from different devices and platforms.</a:t>
            </a:r>
          </a:p>
          <a:p>
            <a:pPr algn="just">
              <a:lnSpc>
                <a:spcPts val="2218"/>
              </a:lnSpc>
            </a:pPr>
          </a:p>
        </p:txBody>
      </p:sp>
      <p:sp>
        <p:nvSpPr>
          <p:cNvPr name="TextBox 28" id="28"/>
          <p:cNvSpPr txBox="true"/>
          <p:nvPr/>
        </p:nvSpPr>
        <p:spPr>
          <a:xfrm rot="0">
            <a:off x="2849502" y="7012122"/>
            <a:ext cx="4007639" cy="362345"/>
          </a:xfrm>
          <a:prstGeom prst="rect">
            <a:avLst/>
          </a:prstGeom>
        </p:spPr>
        <p:txBody>
          <a:bodyPr anchor="t" rtlCol="false" tIns="0" lIns="0" bIns="0" rIns="0">
            <a:spAutoFit/>
          </a:bodyPr>
          <a:lstStyle/>
          <a:p>
            <a:pPr>
              <a:lnSpc>
                <a:spcPts val="2884"/>
              </a:lnSpc>
            </a:pPr>
            <a:r>
              <a:rPr lang="en-US" sz="2218">
                <a:solidFill>
                  <a:srgbClr val="000000"/>
                </a:solidFill>
                <a:latin typeface="Fira Sans Light Bold"/>
              </a:rPr>
              <a:t>Speed and Responsiveness</a:t>
            </a:r>
          </a:p>
        </p:txBody>
      </p:sp>
      <p:sp>
        <p:nvSpPr>
          <p:cNvPr name="TextBox 29" id="29"/>
          <p:cNvSpPr txBox="true"/>
          <p:nvPr/>
        </p:nvSpPr>
        <p:spPr>
          <a:xfrm rot="0">
            <a:off x="2551197" y="7433660"/>
            <a:ext cx="3879539" cy="829464"/>
          </a:xfrm>
          <a:prstGeom prst="rect">
            <a:avLst/>
          </a:prstGeom>
        </p:spPr>
        <p:txBody>
          <a:bodyPr anchor="t" rtlCol="false" tIns="0" lIns="0" bIns="0" rIns="0">
            <a:spAutoFit/>
          </a:bodyPr>
          <a:lstStyle/>
          <a:p>
            <a:pPr algn="just">
              <a:lnSpc>
                <a:spcPts val="2218"/>
              </a:lnSpc>
            </a:pPr>
            <a:r>
              <a:rPr lang="en-US" sz="1479">
                <a:solidFill>
                  <a:srgbClr val="000000">
                    <a:alpha val="80000"/>
                  </a:srgbClr>
                </a:solidFill>
                <a:latin typeface="Fira Sans Light"/>
              </a:rPr>
              <a:t>The website should be fast and responsive to ensure a seamless user experience.</a:t>
            </a:r>
          </a:p>
          <a:p>
            <a:pPr algn="just">
              <a:lnSpc>
                <a:spcPts val="2218"/>
              </a:lnSpc>
            </a:pPr>
          </a:p>
        </p:txBody>
      </p:sp>
      <p:sp>
        <p:nvSpPr>
          <p:cNvPr name="TextBox 30" id="30"/>
          <p:cNvSpPr txBox="true"/>
          <p:nvPr/>
        </p:nvSpPr>
        <p:spPr>
          <a:xfrm rot="0">
            <a:off x="10059976" y="7012122"/>
            <a:ext cx="3646188" cy="362345"/>
          </a:xfrm>
          <a:prstGeom prst="rect">
            <a:avLst/>
          </a:prstGeom>
        </p:spPr>
        <p:txBody>
          <a:bodyPr anchor="t" rtlCol="false" tIns="0" lIns="0" bIns="0" rIns="0">
            <a:spAutoFit/>
          </a:bodyPr>
          <a:lstStyle/>
          <a:p>
            <a:pPr>
              <a:lnSpc>
                <a:spcPts val="2884"/>
              </a:lnSpc>
            </a:pPr>
            <a:r>
              <a:rPr lang="en-US" sz="2218">
                <a:solidFill>
                  <a:srgbClr val="000000"/>
                </a:solidFill>
                <a:latin typeface="Fira Sans Light Bold"/>
              </a:rPr>
              <a:t>Easy Maintenance</a:t>
            </a:r>
          </a:p>
        </p:txBody>
      </p:sp>
      <p:sp>
        <p:nvSpPr>
          <p:cNvPr name="TextBox 31" id="31"/>
          <p:cNvSpPr txBox="true"/>
          <p:nvPr/>
        </p:nvSpPr>
        <p:spPr>
          <a:xfrm rot="0">
            <a:off x="9301049" y="7433660"/>
            <a:ext cx="3879539" cy="1105689"/>
          </a:xfrm>
          <a:prstGeom prst="rect">
            <a:avLst/>
          </a:prstGeom>
        </p:spPr>
        <p:txBody>
          <a:bodyPr anchor="t" rtlCol="false" tIns="0" lIns="0" bIns="0" rIns="0">
            <a:spAutoFit/>
          </a:bodyPr>
          <a:lstStyle/>
          <a:p>
            <a:pPr algn="just">
              <a:lnSpc>
                <a:spcPts val="2218"/>
              </a:lnSpc>
            </a:pPr>
            <a:r>
              <a:rPr lang="en-US" sz="1479">
                <a:solidFill>
                  <a:srgbClr val="000000">
                    <a:alpha val="80000"/>
                  </a:srgbClr>
                </a:solidFill>
                <a:latin typeface="Fira Sans Light"/>
              </a:rPr>
              <a:t>The website should be easy to maintain and update, with minimal downtime required for maintenance activities.</a:t>
            </a:r>
          </a:p>
          <a:p>
            <a:pPr algn="just">
              <a:lnSpc>
                <a:spcPts val="221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279654"/>
            <a:ext cx="15590550" cy="749046"/>
          </a:xfrm>
          <a:prstGeom prst="rect">
            <a:avLst/>
          </a:prstGeom>
        </p:spPr>
        <p:txBody>
          <a:bodyPr anchor="t" rtlCol="false" tIns="0" lIns="0" bIns="0" rIns="0">
            <a:spAutoFit/>
          </a:bodyPr>
          <a:lstStyle/>
          <a:p>
            <a:pPr algn="ctr">
              <a:lnSpc>
                <a:spcPts val="5832"/>
              </a:lnSpc>
            </a:pPr>
            <a:r>
              <a:rPr lang="en-US" sz="5400">
                <a:solidFill>
                  <a:srgbClr val="C00000"/>
                </a:solidFill>
                <a:latin typeface="Marcellus"/>
              </a:rPr>
              <a:t>Data Set Description </a:t>
            </a:r>
          </a:p>
        </p:txBody>
      </p:sp>
      <p:pic>
        <p:nvPicPr>
          <p:cNvPr name="Picture 3" id="3"/>
          <p:cNvPicPr>
            <a:picLocks noChangeAspect="true"/>
          </p:cNvPicPr>
          <p:nvPr/>
        </p:nvPicPr>
        <p:blipFill>
          <a:blip r:embed="rId2"/>
          <a:srcRect l="0" t="0" r="10458" b="0"/>
          <a:stretch>
            <a:fillRect/>
          </a:stretch>
        </p:blipFill>
        <p:spPr>
          <a:xfrm flipH="false" flipV="false" rot="0">
            <a:off x="16561468" y="0"/>
            <a:ext cx="1726532" cy="10283672"/>
          </a:xfrm>
          <a:prstGeom prst="rect">
            <a:avLst/>
          </a:prstGeom>
        </p:spPr>
      </p:pic>
      <p:pic>
        <p:nvPicPr>
          <p:cNvPr name="Picture 4" id="4"/>
          <p:cNvPicPr>
            <a:picLocks noChangeAspect="true"/>
          </p:cNvPicPr>
          <p:nvPr/>
        </p:nvPicPr>
        <p:blipFill>
          <a:blip r:embed="rId3"/>
          <a:srcRect l="0" t="0" r="0" b="13841"/>
          <a:stretch>
            <a:fillRect/>
          </a:stretch>
        </p:blipFill>
        <p:spPr>
          <a:xfrm flipH="false" flipV="false" rot="0">
            <a:off x="15773400" y="0"/>
            <a:ext cx="788068" cy="8161020"/>
          </a:xfrm>
          <a:prstGeom prst="rect">
            <a:avLst/>
          </a:prstGeom>
        </p:spPr>
      </p:pic>
      <p:pic>
        <p:nvPicPr>
          <p:cNvPr name="Picture 5" id="5"/>
          <p:cNvPicPr>
            <a:picLocks noChangeAspect="true"/>
          </p:cNvPicPr>
          <p:nvPr/>
        </p:nvPicPr>
        <p:blipFill>
          <a:blip r:embed="rId4"/>
          <a:srcRect l="0" t="0" r="0" b="140"/>
          <a:stretch>
            <a:fillRect/>
          </a:stretch>
        </p:blipFill>
        <p:spPr>
          <a:xfrm flipH="false" flipV="false" rot="0">
            <a:off x="14852376" y="8831451"/>
            <a:ext cx="1303025" cy="97123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87178" y="8831451"/>
            <a:ext cx="4868604" cy="1217151"/>
          </a:xfrm>
          <a:prstGeom prst="rect">
            <a:avLst/>
          </a:prstGeom>
        </p:spPr>
      </p:pic>
      <p:sp>
        <p:nvSpPr>
          <p:cNvPr name="TextBox 7" id="7"/>
          <p:cNvSpPr txBox="true"/>
          <p:nvPr/>
        </p:nvSpPr>
        <p:spPr>
          <a:xfrm rot="0">
            <a:off x="339326" y="1465136"/>
            <a:ext cx="15251224" cy="7169766"/>
          </a:xfrm>
          <a:prstGeom prst="rect">
            <a:avLst/>
          </a:prstGeom>
        </p:spPr>
        <p:txBody>
          <a:bodyPr anchor="t" rtlCol="false" tIns="0" lIns="0" bIns="0" rIns="0">
            <a:spAutoFit/>
          </a:bodyPr>
          <a:lstStyle/>
          <a:p>
            <a:pPr algn="just" marL="638436" indent="-319218" lvl="1">
              <a:lnSpc>
                <a:spcPts val="3193"/>
              </a:lnSpc>
              <a:buFont typeface="Arial"/>
              <a:buChar char="•"/>
            </a:pPr>
            <a:r>
              <a:rPr lang="en-US" sz="2957">
                <a:solidFill>
                  <a:srgbClr val="000000"/>
                </a:solidFill>
                <a:latin typeface="Fira Sans Medium"/>
              </a:rPr>
              <a:t>The Maize and Corn Disease dataset, available on Kaggle, contains images of healthy maize and corn plants, as well as plants infected with four different diseases: Gray Leaf Spot, Common Rust, Northern Leaf Blight, and Healthy. The dataset consists of a total of 4,000 images, with 1,000 images for each class. The images were collected from different regions in Uganda, Africa. The dataset can be used for developing and testing machine learning models for the detection and classification of maize and corn diseases.</a:t>
            </a:r>
          </a:p>
          <a:p>
            <a:pPr algn="just">
              <a:lnSpc>
                <a:spcPts val="2869"/>
              </a:lnSpc>
            </a:pPr>
            <a:r>
              <a:rPr lang="en-US" sz="2657">
                <a:solidFill>
                  <a:srgbClr val="000000"/>
                </a:solidFill>
                <a:latin typeface="Fira Sans Medium"/>
              </a:rPr>
              <a:t>       </a:t>
            </a:r>
            <a:r>
              <a:rPr lang="en-US" sz="2657">
                <a:solidFill>
                  <a:srgbClr val="000000"/>
                </a:solidFill>
                <a:latin typeface="Fira Sans Medium"/>
              </a:rPr>
              <a:t>Link:https://www.kaggle.com/datasets/smaranjitghose/corn-or-maize-leaf-disease-dataset</a:t>
            </a:r>
          </a:p>
          <a:p>
            <a:pPr algn="just">
              <a:lnSpc>
                <a:spcPts val="3193"/>
              </a:lnSpc>
            </a:pPr>
          </a:p>
          <a:p>
            <a:pPr algn="just" marL="638436" indent="-319218" lvl="1">
              <a:lnSpc>
                <a:spcPts val="3193"/>
              </a:lnSpc>
              <a:buFont typeface="Arial"/>
              <a:buChar char="•"/>
            </a:pPr>
            <a:r>
              <a:rPr lang="en-US" sz="2957">
                <a:solidFill>
                  <a:srgbClr val="000000"/>
                </a:solidFill>
                <a:latin typeface="Fira Sans Medium"/>
              </a:rPr>
              <a:t>The dataset is about precision agriculture and aims to help farmers make informed decisions about the most suitable crops to grow in a particular farm based on various parameters. The dataset includes parameters such as N, P, and K, which are ratios of Nitrogen, Phosphorous, and Potassium content in the soil, as well as temperature, humidity, pH value of the soil, and rainfall in millimeters. The data was built by augmenting datasets of rainfall, climate, and fertilizer data available for India.</a:t>
            </a:r>
          </a:p>
          <a:p>
            <a:pPr algn="just">
              <a:lnSpc>
                <a:spcPts val="3085"/>
              </a:lnSpc>
            </a:pPr>
            <a:r>
              <a:rPr lang="en-US" sz="2857">
                <a:solidFill>
                  <a:srgbClr val="000000"/>
                </a:solidFill>
                <a:latin typeface="Fira Sans Medium"/>
              </a:rPr>
              <a:t>       Link: https://www.kaggle.com/datasets/atharvaingle/crop-recommendation-dataset</a:t>
            </a:r>
          </a:p>
          <a:p>
            <a:pPr algn="just">
              <a:lnSpc>
                <a:spcPts val="319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31988" y="846901"/>
            <a:ext cx="10664400" cy="1830475"/>
          </a:xfrm>
          <a:prstGeom prst="rect">
            <a:avLst/>
          </a:prstGeom>
        </p:spPr>
        <p:txBody>
          <a:bodyPr anchor="t" rtlCol="false" tIns="0" lIns="0" bIns="0" rIns="0">
            <a:spAutoFit/>
          </a:bodyPr>
          <a:lstStyle/>
          <a:p>
            <a:pPr algn="l">
              <a:lnSpc>
                <a:spcPts val="5832"/>
              </a:lnSpc>
            </a:pPr>
            <a:r>
              <a:rPr lang="en-US" sz="5400">
                <a:solidFill>
                  <a:srgbClr val="C00000"/>
                </a:solidFill>
                <a:latin typeface="Marcellus"/>
              </a:rPr>
              <a:t>Technology used</a:t>
            </a:r>
          </a:p>
        </p:txBody>
      </p:sp>
      <p:pic>
        <p:nvPicPr>
          <p:cNvPr name="Picture 3" id="3"/>
          <p:cNvPicPr>
            <a:picLocks noChangeAspect="true"/>
          </p:cNvPicPr>
          <p:nvPr/>
        </p:nvPicPr>
        <p:blipFill>
          <a:blip r:embed="rId2"/>
          <a:srcRect l="0" t="0" r="69385" b="0"/>
          <a:stretch>
            <a:fillRect/>
          </a:stretch>
        </p:blipFill>
        <p:spPr>
          <a:xfrm flipH="false" flipV="false" rot="5400000">
            <a:off x="9001548" y="793038"/>
            <a:ext cx="1053624" cy="18354999"/>
          </a:xfrm>
          <a:prstGeom prst="rect">
            <a:avLst/>
          </a:prstGeom>
        </p:spPr>
      </p:pic>
      <p:pic>
        <p:nvPicPr>
          <p:cNvPr name="Picture 4" id="4"/>
          <p:cNvPicPr>
            <a:picLocks noChangeAspect="true"/>
          </p:cNvPicPr>
          <p:nvPr/>
        </p:nvPicPr>
        <p:blipFill>
          <a:blip r:embed="rId3"/>
          <a:srcRect l="0" t="0" r="73278" b="0"/>
          <a:stretch>
            <a:fillRect/>
          </a:stretch>
        </p:blipFill>
        <p:spPr>
          <a:xfrm flipH="false" flipV="false" rot="5400000">
            <a:off x="11132594" y="2109260"/>
            <a:ext cx="311239" cy="13999572"/>
          </a:xfrm>
          <a:prstGeom prst="rect">
            <a:avLst/>
          </a:prstGeom>
        </p:spPr>
      </p:pic>
      <p:pic>
        <p:nvPicPr>
          <p:cNvPr name="Picture 5" id="5"/>
          <p:cNvPicPr>
            <a:picLocks noChangeAspect="true"/>
          </p:cNvPicPr>
          <p:nvPr/>
        </p:nvPicPr>
        <p:blipFill>
          <a:blip r:embed="rId4"/>
          <a:srcRect l="0" t="0" r="0" b="189"/>
          <a:stretch>
            <a:fillRect/>
          </a:stretch>
        </p:blipFill>
        <p:spPr>
          <a:xfrm flipH="false" flipV="false" rot="0">
            <a:off x="16266693" y="499022"/>
            <a:ext cx="1452818" cy="108288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58590" y="171651"/>
            <a:ext cx="4868604" cy="121715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3001688" y="4004962"/>
            <a:ext cx="13053339" cy="2332313"/>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3001650" y="4004962"/>
            <a:ext cx="13053411" cy="2332313"/>
          </a:xfrm>
          <a:prstGeom prst="rect">
            <a:avLst/>
          </a:prstGeom>
        </p:spPr>
      </p:pic>
      <p:sp>
        <p:nvSpPr>
          <p:cNvPr name="TextBox 9" id="9"/>
          <p:cNvSpPr txBox="true"/>
          <p:nvPr/>
        </p:nvSpPr>
        <p:spPr>
          <a:xfrm rot="0">
            <a:off x="5595265" y="5868525"/>
            <a:ext cx="3687600" cy="1072500"/>
          </a:xfrm>
          <a:prstGeom prst="rect">
            <a:avLst/>
          </a:prstGeom>
        </p:spPr>
        <p:txBody>
          <a:bodyPr anchor="t" rtlCol="false" tIns="0" lIns="0" bIns="0" rIns="0">
            <a:spAutoFit/>
          </a:bodyPr>
          <a:lstStyle/>
          <a:p>
            <a:pPr algn="l">
              <a:lnSpc>
                <a:spcPts val="2592"/>
              </a:lnSpc>
            </a:pPr>
            <a:r>
              <a:rPr lang="en-US" sz="2400">
                <a:solidFill>
                  <a:srgbClr val="000000"/>
                </a:solidFill>
                <a:latin typeface="Arimo Bold"/>
              </a:rPr>
              <a:t>   JQuery</a:t>
            </a:r>
          </a:p>
          <a:p>
            <a:pPr algn="just">
              <a:lnSpc>
                <a:spcPts val="2268"/>
              </a:lnSpc>
            </a:pPr>
          </a:p>
          <a:p>
            <a:pPr algn="l">
              <a:lnSpc>
                <a:spcPts val="2268"/>
              </a:lnSpc>
            </a:pPr>
          </a:p>
        </p:txBody>
      </p:sp>
      <p:sp>
        <p:nvSpPr>
          <p:cNvPr name="TextBox 10" id="10"/>
          <p:cNvSpPr txBox="true"/>
          <p:nvPr/>
        </p:nvSpPr>
        <p:spPr>
          <a:xfrm rot="0">
            <a:off x="14170961" y="5854707"/>
            <a:ext cx="3548550" cy="877050"/>
          </a:xfrm>
          <a:prstGeom prst="rect">
            <a:avLst/>
          </a:prstGeom>
        </p:spPr>
        <p:txBody>
          <a:bodyPr anchor="t" rtlCol="false" tIns="0" lIns="0" bIns="0" rIns="0">
            <a:spAutoFit/>
          </a:bodyPr>
          <a:lstStyle/>
          <a:p>
            <a:pPr algn="l">
              <a:lnSpc>
                <a:spcPts val="2975"/>
              </a:lnSpc>
            </a:pPr>
            <a:r>
              <a:rPr lang="en-US" sz="2400">
                <a:solidFill>
                  <a:srgbClr val="000000"/>
                </a:solidFill>
                <a:latin typeface="Arimo Bold"/>
              </a:rPr>
              <a:t>  React</a:t>
            </a:r>
          </a:p>
          <a:p>
            <a:pPr algn="l">
              <a:lnSpc>
                <a:spcPts val="2603"/>
              </a:lnSpc>
            </a:pPr>
          </a:p>
        </p:txBody>
      </p:sp>
      <p:sp>
        <p:nvSpPr>
          <p:cNvPr name="TextBox 11" id="11"/>
          <p:cNvSpPr txBox="true"/>
          <p:nvPr/>
        </p:nvSpPr>
        <p:spPr>
          <a:xfrm rot="0">
            <a:off x="9401101" y="5854707"/>
            <a:ext cx="3438750" cy="877050"/>
          </a:xfrm>
          <a:prstGeom prst="rect">
            <a:avLst/>
          </a:prstGeom>
        </p:spPr>
        <p:txBody>
          <a:bodyPr anchor="t" rtlCol="false" tIns="0" lIns="0" bIns="0" rIns="0">
            <a:spAutoFit/>
          </a:bodyPr>
          <a:lstStyle/>
          <a:p>
            <a:pPr algn="l">
              <a:lnSpc>
                <a:spcPts val="2975"/>
              </a:lnSpc>
            </a:pPr>
            <a:r>
              <a:rPr lang="en-US" sz="2400">
                <a:solidFill>
                  <a:srgbClr val="000000"/>
                </a:solidFill>
                <a:latin typeface="Arimo Bold"/>
              </a:rPr>
              <a:t>      Node Js</a:t>
            </a:r>
          </a:p>
          <a:p>
            <a:pPr algn="l">
              <a:lnSpc>
                <a:spcPts val="2603"/>
              </a:lnSpc>
            </a:pPr>
          </a:p>
        </p:txBody>
      </p:sp>
      <p:pic>
        <p:nvPicPr>
          <p:cNvPr name="Picture 12" id="12"/>
          <p:cNvPicPr>
            <a:picLocks noChangeAspect="true"/>
          </p:cNvPicPr>
          <p:nvPr/>
        </p:nvPicPr>
        <p:blipFill>
          <a:blip r:embed="rId8"/>
          <a:srcRect l="0" t="10338" r="0" b="10338"/>
          <a:stretch>
            <a:fillRect/>
          </a:stretch>
        </p:blipFill>
        <p:spPr>
          <a:xfrm flipH="false" flipV="false" rot="0">
            <a:off x="5652751" y="6719213"/>
            <a:ext cx="1452825" cy="1082887"/>
          </a:xfrm>
          <a:prstGeom prst="rect">
            <a:avLst/>
          </a:prstGeom>
        </p:spPr>
      </p:pic>
      <p:pic>
        <p:nvPicPr>
          <p:cNvPr name="Picture 13" id="13"/>
          <p:cNvPicPr>
            <a:picLocks noChangeAspect="true"/>
          </p:cNvPicPr>
          <p:nvPr/>
        </p:nvPicPr>
        <p:blipFill>
          <a:blip r:embed="rId9"/>
          <a:srcRect l="0" t="0" r="0" b="0"/>
          <a:stretch>
            <a:fillRect/>
          </a:stretch>
        </p:blipFill>
        <p:spPr>
          <a:xfrm flipH="false" flipV="false" rot="0">
            <a:off x="3718425" y="2519834"/>
            <a:ext cx="1058307" cy="1053600"/>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0">
            <a:off x="7014338" y="2333812"/>
            <a:ext cx="2842369" cy="1425666"/>
          </a:xfrm>
          <a:prstGeom prst="rect">
            <a:avLst/>
          </a:prstGeom>
        </p:spPr>
      </p:pic>
      <p:pic>
        <p:nvPicPr>
          <p:cNvPr name="Picture 15" id="15"/>
          <p:cNvPicPr>
            <a:picLocks noChangeAspect="true"/>
          </p:cNvPicPr>
          <p:nvPr/>
        </p:nvPicPr>
        <p:blipFill>
          <a:blip r:embed="rId11"/>
          <a:srcRect l="0" t="0" r="0" b="0"/>
          <a:stretch>
            <a:fillRect/>
          </a:stretch>
        </p:blipFill>
        <p:spPr>
          <a:xfrm flipH="false" flipV="false" rot="0">
            <a:off x="9440818" y="6584925"/>
            <a:ext cx="2434350" cy="1217175"/>
          </a:xfrm>
          <a:prstGeom prst="rect">
            <a:avLst/>
          </a:prstGeom>
        </p:spPr>
      </p:pic>
      <p:pic>
        <p:nvPicPr>
          <p:cNvPr name="Picture 16" id="16"/>
          <p:cNvPicPr>
            <a:picLocks noChangeAspect="true"/>
          </p:cNvPicPr>
          <p:nvPr/>
        </p:nvPicPr>
        <p:blipFill>
          <a:blip r:embed="rId12"/>
          <a:srcRect l="0" t="0" r="0" b="0"/>
          <a:stretch>
            <a:fillRect/>
          </a:stretch>
        </p:blipFill>
        <p:spPr>
          <a:xfrm flipH="false" flipV="false" rot="0">
            <a:off x="12839851" y="6120769"/>
            <a:ext cx="3831226" cy="2145488"/>
          </a:xfrm>
          <a:prstGeom prst="rect">
            <a:avLst/>
          </a:prstGeom>
        </p:spPr>
      </p:pic>
      <p:pic>
        <p:nvPicPr>
          <p:cNvPr name="Picture 17" id="17"/>
          <p:cNvPicPr>
            <a:picLocks noChangeAspect="true"/>
          </p:cNvPicPr>
          <p:nvPr/>
        </p:nvPicPr>
        <p:blipFill>
          <a:blip r:embed="rId13"/>
          <a:srcRect l="0" t="0" r="0" b="0"/>
          <a:stretch>
            <a:fillRect/>
          </a:stretch>
        </p:blipFill>
        <p:spPr>
          <a:xfrm flipH="false" flipV="false" rot="0">
            <a:off x="11964188" y="2267759"/>
            <a:ext cx="1211817" cy="1557772"/>
          </a:xfrm>
          <a:prstGeom prst="rect">
            <a:avLst/>
          </a:prstGeom>
        </p:spPr>
      </p:pic>
      <p:sp>
        <p:nvSpPr>
          <p:cNvPr name="TextBox 18" id="18"/>
          <p:cNvSpPr txBox="true"/>
          <p:nvPr/>
        </p:nvSpPr>
        <p:spPr>
          <a:xfrm rot="0">
            <a:off x="3075530" y="4120404"/>
            <a:ext cx="2344097" cy="475910"/>
          </a:xfrm>
          <a:prstGeom prst="rect">
            <a:avLst/>
          </a:prstGeom>
        </p:spPr>
        <p:txBody>
          <a:bodyPr anchor="t" rtlCol="false" tIns="0" lIns="0" bIns="0" rIns="0">
            <a:spAutoFit/>
          </a:bodyPr>
          <a:lstStyle/>
          <a:p>
            <a:pPr algn="just">
              <a:lnSpc>
                <a:spcPts val="1854"/>
              </a:lnSpc>
            </a:pPr>
            <a:r>
              <a:rPr lang="en-US" sz="1716">
                <a:solidFill>
                  <a:srgbClr val="262626"/>
                </a:solidFill>
                <a:latin typeface="Arimo"/>
              </a:rPr>
              <a:t>      </a:t>
            </a:r>
            <a:r>
              <a:rPr lang="en-US" sz="1716">
                <a:solidFill>
                  <a:srgbClr val="000000"/>
                </a:solidFill>
                <a:latin typeface="Arimo Bold"/>
              </a:rPr>
              <a:t>Python/OpenCV</a:t>
            </a:r>
          </a:p>
          <a:p>
            <a:pPr algn="just">
              <a:lnSpc>
                <a:spcPts val="1730"/>
              </a:lnSpc>
            </a:pPr>
          </a:p>
        </p:txBody>
      </p:sp>
      <p:sp>
        <p:nvSpPr>
          <p:cNvPr name="TextBox 19" id="19"/>
          <p:cNvSpPr txBox="true"/>
          <p:nvPr/>
        </p:nvSpPr>
        <p:spPr>
          <a:xfrm rot="0">
            <a:off x="7555325" y="4129929"/>
            <a:ext cx="1974513" cy="276518"/>
          </a:xfrm>
          <a:prstGeom prst="rect">
            <a:avLst/>
          </a:prstGeom>
        </p:spPr>
        <p:txBody>
          <a:bodyPr anchor="t" rtlCol="false" tIns="0" lIns="0" bIns="0" rIns="0">
            <a:spAutoFit/>
          </a:bodyPr>
          <a:lstStyle/>
          <a:p>
            <a:pPr algn="l">
              <a:lnSpc>
                <a:spcPts val="2049"/>
              </a:lnSpc>
            </a:pPr>
            <a:r>
              <a:rPr lang="en-US" sz="1898">
                <a:solidFill>
                  <a:srgbClr val="262626"/>
                </a:solidFill>
                <a:latin typeface="Arimo Bold"/>
              </a:rPr>
              <a:t> </a:t>
            </a:r>
            <a:r>
              <a:rPr lang="en-US" sz="1898">
                <a:solidFill>
                  <a:srgbClr val="000000"/>
                </a:solidFill>
                <a:latin typeface="Arimo Bold"/>
              </a:rPr>
              <a:t>HTML, CSS, JS</a:t>
            </a:r>
          </a:p>
        </p:txBody>
      </p:sp>
      <p:sp>
        <p:nvSpPr>
          <p:cNvPr name="TextBox 20" id="20"/>
          <p:cNvSpPr txBox="true"/>
          <p:nvPr/>
        </p:nvSpPr>
        <p:spPr>
          <a:xfrm rot="0">
            <a:off x="12203277" y="4081129"/>
            <a:ext cx="3438750" cy="360300"/>
          </a:xfrm>
          <a:prstGeom prst="rect">
            <a:avLst/>
          </a:prstGeom>
        </p:spPr>
        <p:txBody>
          <a:bodyPr anchor="t" rtlCol="false" tIns="0" lIns="0" bIns="0" rIns="0">
            <a:spAutoFit/>
          </a:bodyPr>
          <a:lstStyle/>
          <a:p>
            <a:pPr algn="l">
              <a:lnSpc>
                <a:spcPts val="2727"/>
              </a:lnSpc>
            </a:pPr>
            <a:r>
              <a:rPr lang="en-US" sz="2199">
                <a:solidFill>
                  <a:srgbClr val="000000"/>
                </a:solidFill>
                <a:latin typeface="Arimo Bold"/>
              </a:rPr>
              <a:t>Flask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DAFgoCe7vNQ</dc:identifier>
  <dcterms:modified xsi:type="dcterms:W3CDTF">2011-08-01T06:04:30Z</dcterms:modified>
  <cp:revision>1</cp:revision>
  <dc:title>Crop Disease Detection System and Soil Prediction System</dc:title>
</cp:coreProperties>
</file>